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258" r:id="rId4"/>
    <p:sldId id="259" r:id="rId5"/>
    <p:sldId id="260" r:id="rId6"/>
    <p:sldId id="268" r:id="rId7"/>
    <p:sldId id="269" r:id="rId8"/>
    <p:sldId id="281" r:id="rId9"/>
    <p:sldId id="270" r:id="rId10"/>
    <p:sldId id="276" r:id="rId11"/>
    <p:sldId id="277" r:id="rId12"/>
    <p:sldId id="278" r:id="rId13"/>
    <p:sldId id="261" r:id="rId14"/>
    <p:sldId id="262" r:id="rId15"/>
    <p:sldId id="271" r:id="rId16"/>
    <p:sldId id="272" r:id="rId17"/>
    <p:sldId id="273" r:id="rId18"/>
    <p:sldId id="263" r:id="rId19"/>
    <p:sldId id="264" r:id="rId20"/>
    <p:sldId id="274" r:id="rId21"/>
    <p:sldId id="275" r:id="rId22"/>
    <p:sldId id="279" r:id="rId23"/>
    <p:sldId id="265" r:id="rId24"/>
    <p:sldId id="266" r:id="rId25"/>
    <p:sldId id="267" r:id="rId26"/>
    <p:sldId id="28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E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504" y="-72"/>
      </p:cViewPr>
      <p:guideLst>
        <p:guide orient="horz" pos="2160"/>
        <p:guide pos="498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0134FD-AB31-47D8-BC85-F6D97F599BDF}" type="datetimeFigureOut">
              <a:rPr lang="en-US" smtClean="0"/>
              <a:t>8/1/2015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AE214E-6009-4F93-AD95-157BCFD2E21D}" type="slidenum">
              <a:rPr lang="en-US" smtClean="0"/>
              <a:t>‹#›</a:t>
            </a:fld>
            <a:endParaRPr lang="en-US" dirty="0"/>
          </a:p>
        </p:txBody>
      </p:sp>
    </p:spTree>
    <p:extLst>
      <p:ext uri="{BB962C8B-B14F-4D97-AF65-F5344CB8AC3E}">
        <p14:creationId xmlns:p14="http://schemas.microsoft.com/office/powerpoint/2010/main" val="98149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AE214E-6009-4F93-AD95-157BCFD2E21D}" type="slidenum">
              <a:rPr lang="en-US" smtClean="0"/>
              <a:t>22</a:t>
            </a:fld>
            <a:endParaRPr lang="en-US" dirty="0"/>
          </a:p>
        </p:txBody>
      </p:sp>
    </p:spTree>
    <p:extLst>
      <p:ext uri="{BB962C8B-B14F-4D97-AF65-F5344CB8AC3E}">
        <p14:creationId xmlns:p14="http://schemas.microsoft.com/office/powerpoint/2010/main" val="194301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798A74-9C94-DB4C-A5E2-28AE7CEC0DAB}" type="slidenum">
              <a:rPr lang="en-US" smtClean="0"/>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8F798A74-9C94-DB4C-A5E2-28AE7CEC0DA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dirty="0"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E879E-1688-444C-82C2-7ACB9E9BDDF0}" type="datetimeFigureOut">
              <a:rPr lang="en-US" smtClean="0"/>
              <a:t>8/1/2015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798A74-9C94-DB4C-A5E2-28AE7CEC0DA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27E879E-1688-444C-82C2-7ACB9E9BDDF0}" type="datetimeFigureOut">
              <a:rPr lang="en-US" smtClean="0"/>
              <a:t>8/1/2015</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8F798A74-9C94-DB4C-A5E2-28AE7CEC0DA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fiu-scis-seniorproject.mingle.thoughtworks.com/projects/virtual_labs/cards/179" TargetMode="External"/><Relationship Id="rId3" Type="http://schemas.openxmlformats.org/officeDocument/2006/relationships/hyperlink" Target="https://fiu-scis-seniorproject.mingle.thoughtworks.com/projects/virtual_labs/cards/202" TargetMode="External"/><Relationship Id="rId7" Type="http://schemas.openxmlformats.org/officeDocument/2006/relationships/hyperlink" Target="https://fiu-scis-seniorproject.mingle.thoughtworks.com/projects/virtual_labs/cards/243" TargetMode="External"/><Relationship Id="rId2" Type="http://schemas.openxmlformats.org/officeDocument/2006/relationships/hyperlink" Target="https://fiu-scis-seniorproject.mingle.thoughtworks.com/projects/virtual_labs/cards/178" TargetMode="External"/><Relationship Id="rId1" Type="http://schemas.openxmlformats.org/officeDocument/2006/relationships/slideLayout" Target="../slideLayouts/slideLayout2.xml"/><Relationship Id="rId6" Type="http://schemas.openxmlformats.org/officeDocument/2006/relationships/hyperlink" Target="https://fiu-scis-seniorproject.mingle.thoughtworks.com/projects/virtual_labs/cards/241" TargetMode="External"/><Relationship Id="rId11" Type="http://schemas.openxmlformats.org/officeDocument/2006/relationships/hyperlink" Target="https://fiu-scis-seniorproject.mingle.thoughtworks.com/projects/virtual_labs/cards/218" TargetMode="External"/><Relationship Id="rId5" Type="http://schemas.openxmlformats.org/officeDocument/2006/relationships/hyperlink" Target="https://fiu-scis-seniorproject.mingle.thoughtworks.com/projects/virtual_labs/cards/204" TargetMode="External"/><Relationship Id="rId10" Type="http://schemas.openxmlformats.org/officeDocument/2006/relationships/hyperlink" Target="https://fiu-scis-seniorproject.mingle.thoughtworks.com/projects/virtual_labs/cards/206" TargetMode="External"/><Relationship Id="rId4" Type="http://schemas.openxmlformats.org/officeDocument/2006/relationships/hyperlink" Target="https://fiu-scis-seniorproject.mingle.thoughtworks.com/projects/virtual_labs/cards/203" TargetMode="External"/><Relationship Id="rId9" Type="http://schemas.openxmlformats.org/officeDocument/2006/relationships/hyperlink" Target="https://fiu-scis-seniorproject.mingle.thoughtworks.com/projects/virtual_labs/cards/20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Virtual Labs </a:t>
            </a:r>
            <a:r>
              <a:rPr lang="en-US" dirty="0" smtClean="0"/>
              <a:t>3.0</a:t>
            </a:r>
            <a:endParaRPr lang="en-US" dirty="0"/>
          </a:p>
        </p:txBody>
      </p:sp>
      <p:sp>
        <p:nvSpPr>
          <p:cNvPr id="3" name="Subtitle 2"/>
          <p:cNvSpPr>
            <a:spLocks noGrp="1"/>
          </p:cNvSpPr>
          <p:nvPr>
            <p:ph type="subTitle" idx="1"/>
          </p:nvPr>
        </p:nvSpPr>
        <p:spPr/>
        <p:txBody>
          <a:bodyPr/>
          <a:lstStyle/>
          <a:p>
            <a:r>
              <a:rPr lang="en-US" dirty="0" smtClean="0"/>
              <a:t>Senior Project – Summer 2015</a:t>
            </a:r>
            <a:endParaRPr lang="en-US" dirty="0"/>
          </a:p>
        </p:txBody>
      </p:sp>
      <p:sp>
        <p:nvSpPr>
          <p:cNvPr id="7" name="Title 1"/>
          <p:cNvSpPr txBox="1">
            <a:spLocks/>
          </p:cNvSpPr>
          <p:nvPr/>
        </p:nvSpPr>
        <p:spPr>
          <a:xfrm rot="19140000">
            <a:off x="1739207" y="2731805"/>
            <a:ext cx="6560770" cy="1113767"/>
          </a:xfrm>
          <a:prstGeom prst="rect">
            <a:avLst/>
          </a:prstGeom>
        </p:spPr>
        <p:txBody>
          <a:bodyPr vert="horz" lIns="91440" tIns="45720" rIns="91440" bIns="9144" rtlCol="0" anchor="b">
            <a:noAutofit/>
          </a:bodyPr>
          <a:lstStyle>
            <a:lvl1pPr algn="l" defTabSz="914400" rtl="0" eaLnBrk="1" latinLnBrk="0" hangingPunct="1">
              <a:spcBef>
                <a:spcPct val="0"/>
              </a:spcBef>
              <a:buNone/>
              <a:defRPr sz="3200" kern="1200" cap="all" baseline="0">
                <a:solidFill>
                  <a:schemeClr val="tx1"/>
                </a:solidFill>
                <a:latin typeface="+mj-lt"/>
                <a:ea typeface="+mj-ea"/>
                <a:cs typeface="+mj-cs"/>
              </a:defRPr>
            </a:lvl1pPr>
          </a:lstStyle>
          <a:p>
            <a:r>
              <a:rPr lang="en-US" sz="1400" spc="400" dirty="0">
                <a:latin typeface="+mn-lt"/>
                <a:cs typeface="Tunga" pitchFamily="2"/>
              </a:rPr>
              <a:t>Crystal </a:t>
            </a:r>
            <a:r>
              <a:rPr lang="en-US" sz="1400" spc="400" dirty="0" smtClean="0">
                <a:latin typeface="+mn-lt"/>
                <a:cs typeface="Tunga" pitchFamily="2"/>
              </a:rPr>
              <a:t>Rivera – Scrum Master/web developer</a:t>
            </a:r>
            <a:endParaRPr lang="en-US" sz="1400" spc="400" dirty="0">
              <a:latin typeface="+mn-lt"/>
              <a:cs typeface="Tunga" pitchFamily="2"/>
            </a:endParaRPr>
          </a:p>
          <a:p>
            <a:r>
              <a:rPr lang="en-US" sz="1400" spc="400" dirty="0">
                <a:latin typeface="+mn-lt"/>
                <a:cs typeface="Tunga" pitchFamily="2"/>
              </a:rPr>
              <a:t>Johann </a:t>
            </a:r>
            <a:r>
              <a:rPr lang="en-US" sz="1400" spc="400" dirty="0" smtClean="0">
                <a:latin typeface="+mn-lt"/>
                <a:cs typeface="Tunga" pitchFamily="2"/>
              </a:rPr>
              <a:t>Henao – Web developer</a:t>
            </a:r>
            <a:endParaRPr lang="en-US" sz="1400" spc="400" dirty="0">
              <a:latin typeface="+mn-lt"/>
              <a:cs typeface="Tunga" pitchFamily="2"/>
            </a:endParaRPr>
          </a:p>
          <a:p>
            <a:r>
              <a:rPr lang="en-US" sz="1400" spc="400" dirty="0">
                <a:latin typeface="+mn-lt"/>
                <a:cs typeface="Tunga" pitchFamily="2"/>
              </a:rPr>
              <a:t>Daniel </a:t>
            </a:r>
            <a:r>
              <a:rPr lang="en-US" sz="1400" spc="400" dirty="0" smtClean="0">
                <a:latin typeface="+mn-lt"/>
                <a:cs typeface="Tunga" pitchFamily="2"/>
              </a:rPr>
              <a:t>Gonzalez – backend developer</a:t>
            </a:r>
            <a:endParaRPr lang="en-US" sz="1400" spc="400" dirty="0">
              <a:latin typeface="+mn-lt"/>
              <a:cs typeface="Tunga" pitchFamily="2"/>
            </a:endParaRPr>
          </a:p>
          <a:p>
            <a:r>
              <a:rPr lang="en-US" sz="1400" spc="400" dirty="0">
                <a:latin typeface="+mn-lt"/>
                <a:cs typeface="Tunga" pitchFamily="2"/>
              </a:rPr>
              <a:t>Juan </a:t>
            </a:r>
            <a:r>
              <a:rPr lang="en-US" sz="1400" spc="400" dirty="0" smtClean="0">
                <a:latin typeface="+mn-lt"/>
                <a:cs typeface="Tunga" pitchFamily="2"/>
              </a:rPr>
              <a:t>Riano – backend developer</a:t>
            </a:r>
            <a:endParaRPr lang="en-US" sz="1400" spc="400" dirty="0">
              <a:latin typeface="+mn-lt"/>
              <a:cs typeface="Tunga" pitchFamily="2"/>
            </a:endParaRPr>
          </a:p>
          <a:p>
            <a:r>
              <a:rPr lang="en-US" sz="1400" spc="400" dirty="0">
                <a:latin typeface="+mn-lt"/>
                <a:cs typeface="Tunga" pitchFamily="2"/>
              </a:rPr>
              <a:t>Trung </a:t>
            </a:r>
            <a:r>
              <a:rPr lang="en-US" sz="1400" spc="400" dirty="0" smtClean="0">
                <a:latin typeface="+mn-lt"/>
                <a:cs typeface="Tunga" pitchFamily="2"/>
              </a:rPr>
              <a:t>Ngo – web developer</a:t>
            </a:r>
          </a:p>
          <a:p>
            <a:r>
              <a:rPr lang="en-US" sz="1400" spc="400" dirty="0" smtClean="0">
                <a:latin typeface="+mn-lt"/>
                <a:cs typeface="Tunga" pitchFamily="2"/>
              </a:rPr>
              <a:t>Mentor/product owner: Dr. Masoud Sadjadi</a:t>
            </a:r>
            <a:endParaRPr lang="en-US" sz="1400" spc="400" dirty="0">
              <a:latin typeface="+mn-lt"/>
              <a:cs typeface="Tunga" pitchFamily="2"/>
            </a:endParaRPr>
          </a:p>
        </p:txBody>
      </p:sp>
    </p:spTree>
    <p:extLst>
      <p:ext uri="{BB962C8B-B14F-4D97-AF65-F5344CB8AC3E}">
        <p14:creationId xmlns:p14="http://schemas.microsoft.com/office/powerpoint/2010/main" val="12020926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218" y="914400"/>
            <a:ext cx="5011300" cy="5751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8969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4" y="1066800"/>
            <a:ext cx="6903407" cy="5537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867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1996" y="1110733"/>
            <a:ext cx="5533845" cy="558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631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3" name="Text Placeholder 2"/>
          <p:cNvSpPr>
            <a:spLocks noGrp="1"/>
          </p:cNvSpPr>
          <p:nvPr>
            <p:ph type="body" idx="1"/>
          </p:nvPr>
        </p:nvSpPr>
        <p:spPr/>
        <p:txBody>
          <a:bodyPr/>
          <a:lstStyle/>
          <a:p>
            <a:r>
              <a:rPr lang="en-US" dirty="0" smtClean="0"/>
              <a:t>Design &amp; deployment</a:t>
            </a:r>
            <a:endParaRPr lang="en-US" dirty="0"/>
          </a:p>
        </p:txBody>
      </p:sp>
    </p:spTree>
    <p:extLst>
      <p:ext uri="{BB962C8B-B14F-4D97-AF65-F5344CB8AC3E}">
        <p14:creationId xmlns:p14="http://schemas.microsoft.com/office/powerpoint/2010/main" val="2194311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0329" y="1002082"/>
            <a:ext cx="4607073" cy="38908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System decomposition</a:t>
            </a:r>
            <a:endParaRPr lang="en-US" dirty="0"/>
          </a:p>
        </p:txBody>
      </p:sp>
      <p:sp>
        <p:nvSpPr>
          <p:cNvPr id="11" name="Rectangle 10"/>
          <p:cNvSpPr/>
          <p:nvPr/>
        </p:nvSpPr>
        <p:spPr>
          <a:xfrm>
            <a:off x="5519803" y="1075307"/>
            <a:ext cx="3513551" cy="3693319"/>
          </a:xfrm>
          <a:prstGeom prst="rect">
            <a:avLst/>
          </a:prstGeom>
          <a:solidFill>
            <a:srgbClr val="E8EEF7"/>
          </a:solidFill>
          <a:ln>
            <a:solidFill>
              <a:schemeClr val="accent1">
                <a:shade val="50000"/>
              </a:schemeClr>
            </a:solidFill>
          </a:ln>
        </p:spPr>
        <p:txBody>
          <a:bodyPr wrap="square">
            <a:spAutoFit/>
          </a:bodyPr>
          <a:lstStyle/>
          <a:p>
            <a:pPr marL="285750" indent="-285750">
              <a:spcBef>
                <a:spcPct val="0"/>
              </a:spcBef>
              <a:buFont typeface="Arial" panose="020B0604020202020204" pitchFamily="34" charset="0"/>
              <a:buChar char="•"/>
            </a:pPr>
            <a:r>
              <a:rPr lang="en-US" altLang="en-US" dirty="0"/>
              <a:t>Quota Store is a Web solution based on a three tier </a:t>
            </a:r>
            <a:r>
              <a:rPr lang="en-US" altLang="en-US" dirty="0" smtClean="0"/>
              <a:t>design architecture</a:t>
            </a:r>
            <a:r>
              <a:rPr lang="en-US" altLang="en-US" dirty="0"/>
              <a:t>.  </a:t>
            </a:r>
            <a:endParaRPr lang="en-US" altLang="en-US" dirty="0" smtClean="0"/>
          </a:p>
          <a:p>
            <a:pPr>
              <a:spcBef>
                <a:spcPct val="0"/>
              </a:spcBef>
            </a:pPr>
            <a:endParaRPr lang="en-US" altLang="en-US" dirty="0"/>
          </a:p>
          <a:p>
            <a:pPr marL="285750" indent="-285750">
              <a:spcBef>
                <a:spcPct val="0"/>
              </a:spcBef>
              <a:buFont typeface="Arial" panose="020B0604020202020204" pitchFamily="34" charset="0"/>
              <a:buChar char="•"/>
            </a:pPr>
            <a:r>
              <a:rPr lang="en-US" altLang="en-US" dirty="0" smtClean="0"/>
              <a:t>Ajax is used at the presentation layer to interact with the business layer,  while </a:t>
            </a:r>
            <a:r>
              <a:rPr lang="en-US" altLang="en-US" dirty="0"/>
              <a:t>PHP </a:t>
            </a:r>
            <a:r>
              <a:rPr lang="en-US" altLang="en-US" dirty="0" smtClean="0"/>
              <a:t>is used at the business layer to interact with the Quota Store data layer.  </a:t>
            </a:r>
            <a:r>
              <a:rPr lang="en-US" altLang="en-US" dirty="0"/>
              <a:t>SOAP is </a:t>
            </a:r>
            <a:r>
              <a:rPr lang="en-US" altLang="en-US" dirty="0" smtClean="0"/>
              <a:t>used at the business logic layer to </a:t>
            </a:r>
            <a:r>
              <a:rPr lang="en-US" altLang="en-US" dirty="0"/>
              <a:t>retrieve Credit type data from the Quota System.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85" y="1158160"/>
            <a:ext cx="4221959" cy="361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42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deployment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56899156"/>
              </p:ext>
            </p:extLst>
          </p:nvPr>
        </p:nvGraphicFramePr>
        <p:xfrm>
          <a:off x="822325" y="1100138"/>
          <a:ext cx="7521576" cy="3571240"/>
        </p:xfrm>
        <a:graphic>
          <a:graphicData uri="http://schemas.openxmlformats.org/drawingml/2006/table">
            <a:tbl>
              <a:tblPr firstRow="1" bandRow="1">
                <a:tableStyleId>{F5AB1C69-6EDB-4FF4-983F-18BD219EF322}</a:tableStyleId>
              </a:tblPr>
              <a:tblGrid>
                <a:gridCol w="3760788"/>
                <a:gridCol w="3760788"/>
              </a:tblGrid>
              <a:tr h="370840">
                <a:tc>
                  <a:txBody>
                    <a:bodyPr/>
                    <a:lstStyle/>
                    <a:p>
                      <a:r>
                        <a:rPr lang="en-US" dirty="0" smtClean="0"/>
                        <a:t>Hardware</a:t>
                      </a:r>
                      <a:r>
                        <a:rPr lang="en-US" baseline="0" dirty="0" smtClean="0"/>
                        <a:t> Requirements</a:t>
                      </a:r>
                      <a:endParaRPr lang="en-US" dirty="0"/>
                    </a:p>
                  </a:txBody>
                  <a:tcPr/>
                </a:tc>
                <a:tc>
                  <a:txBody>
                    <a:bodyPr/>
                    <a:lstStyle/>
                    <a:p>
                      <a:r>
                        <a:rPr lang="en-US" dirty="0" smtClean="0"/>
                        <a:t>Software Requirements</a:t>
                      </a:r>
                      <a:endParaRPr lang="en-US" dirty="0"/>
                    </a:p>
                  </a:txBody>
                  <a:tcPr/>
                </a:tc>
              </a:tr>
              <a:tr h="370840">
                <a:tc>
                  <a:txBody>
                    <a:bodyPr/>
                    <a:lstStyle/>
                    <a:p>
                      <a:r>
                        <a:rPr lang="en-US" dirty="0" smtClean="0"/>
                        <a:t>Client:</a:t>
                      </a:r>
                    </a:p>
                    <a:p>
                      <a:pPr marL="285750" indent="-285750">
                        <a:buFont typeface="Arial" panose="020B0604020202020204" pitchFamily="34" charset="0"/>
                        <a:buChar char="•"/>
                      </a:pPr>
                      <a:r>
                        <a:rPr lang="en-US" dirty="0" smtClean="0"/>
                        <a:t>512 MB RAM</a:t>
                      </a:r>
                    </a:p>
                    <a:p>
                      <a:pPr marL="285750" indent="-285750">
                        <a:buFont typeface="Arial" panose="020B0604020202020204" pitchFamily="34" charset="0"/>
                        <a:buChar char="•"/>
                      </a:pPr>
                      <a:r>
                        <a:rPr lang="en-US" dirty="0" smtClean="0"/>
                        <a:t>Any Processor</a:t>
                      </a:r>
                      <a:endParaRPr lang="en-US" dirty="0"/>
                    </a:p>
                  </a:txBody>
                  <a:tcPr/>
                </a:tc>
                <a:tc>
                  <a:txBody>
                    <a:bodyPr/>
                    <a:lstStyle/>
                    <a:p>
                      <a:r>
                        <a:rPr lang="en-US" dirty="0" smtClean="0"/>
                        <a:t>Client:</a:t>
                      </a:r>
                    </a:p>
                    <a:p>
                      <a:pPr marL="285750" indent="-285750">
                        <a:buFont typeface="Arial" panose="020B0604020202020204" pitchFamily="34" charset="0"/>
                        <a:buChar char="•"/>
                      </a:pPr>
                      <a:r>
                        <a:rPr lang="en-US" dirty="0" smtClean="0"/>
                        <a:t>Web browser</a:t>
                      </a:r>
                      <a:endParaRPr lang="en-US" dirty="0"/>
                    </a:p>
                  </a:txBody>
                  <a:tcPr/>
                </a:tc>
              </a:tr>
              <a:tr h="370840">
                <a:tc>
                  <a:txBody>
                    <a:bodyPr/>
                    <a:lstStyle/>
                    <a:p>
                      <a:r>
                        <a:rPr lang="en-US" dirty="0" smtClean="0"/>
                        <a:t>Server:</a:t>
                      </a:r>
                    </a:p>
                    <a:p>
                      <a:pPr marL="285750" indent="-285750">
                        <a:buFont typeface="Arial" panose="020B0604020202020204" pitchFamily="34" charset="0"/>
                        <a:buChar char="•"/>
                      </a:pPr>
                      <a:r>
                        <a:rPr lang="en-US" dirty="0" smtClean="0"/>
                        <a:t>1 GB RAM</a:t>
                      </a:r>
                    </a:p>
                    <a:p>
                      <a:pPr marL="285750" indent="-285750">
                        <a:buFont typeface="Arial" panose="020B0604020202020204" pitchFamily="34" charset="0"/>
                        <a:buChar char="•"/>
                      </a:pPr>
                      <a:r>
                        <a:rPr lang="en-US" dirty="0" smtClean="0"/>
                        <a:t>40GB HDD</a:t>
                      </a:r>
                    </a:p>
                    <a:p>
                      <a:pPr marL="285750" indent="-285750">
                        <a:buFont typeface="Arial" panose="020B0604020202020204" pitchFamily="34" charset="0"/>
                        <a:buChar char="•"/>
                      </a:pPr>
                      <a:r>
                        <a:rPr lang="en-US" dirty="0" smtClean="0"/>
                        <a:t>Intel Core 2 Duo</a:t>
                      </a:r>
                    </a:p>
                    <a:p>
                      <a:pPr marL="285750" indent="-285750">
                        <a:buFont typeface="Arial" panose="020B0604020202020204" pitchFamily="34" charset="0"/>
                        <a:buChar char="•"/>
                      </a:pPr>
                      <a:r>
                        <a:rPr lang="en-US" dirty="0" smtClean="0"/>
                        <a:t>10/100 Mb/s</a:t>
                      </a:r>
                      <a:endParaRPr lang="en-US" dirty="0"/>
                    </a:p>
                  </a:txBody>
                  <a:tcPr/>
                </a:tc>
                <a:tc>
                  <a:txBody>
                    <a:bodyPr/>
                    <a:lstStyle/>
                    <a:p>
                      <a:r>
                        <a:rPr lang="en-US" dirty="0" smtClean="0"/>
                        <a:t>Server:</a:t>
                      </a:r>
                    </a:p>
                    <a:p>
                      <a:pPr marL="285750" indent="-285750">
                        <a:buFont typeface="Arial" panose="020B0604020202020204" pitchFamily="34" charset="0"/>
                        <a:buChar char="•"/>
                      </a:pPr>
                      <a:r>
                        <a:rPr lang="fr-FR" dirty="0" smtClean="0"/>
                        <a:t>Apache2.4 Server with modules mbstring and soap enabled.</a:t>
                      </a:r>
                    </a:p>
                    <a:p>
                      <a:pPr marL="285750" indent="-285750">
                        <a:buFont typeface="Arial" panose="020B0604020202020204" pitchFamily="34" charset="0"/>
                        <a:buChar char="•"/>
                      </a:pPr>
                      <a:r>
                        <a:rPr lang="fr-FR" dirty="0" smtClean="0"/>
                        <a:t>Php 5</a:t>
                      </a:r>
                    </a:p>
                    <a:p>
                      <a:pPr marL="285750" indent="-285750">
                        <a:buFont typeface="Arial" panose="020B0604020202020204" pitchFamily="34" charset="0"/>
                        <a:buChar char="•"/>
                      </a:pPr>
                      <a:r>
                        <a:rPr lang="fr-FR" dirty="0" smtClean="0"/>
                        <a:t>MySql Server 5.x</a:t>
                      </a:r>
                    </a:p>
                    <a:p>
                      <a:pPr marL="285750" indent="-285750">
                        <a:buFont typeface="Arial" panose="020B0604020202020204" pitchFamily="34" charset="0"/>
                        <a:buChar char="•"/>
                      </a:pPr>
                      <a:r>
                        <a:rPr lang="fr-FR" dirty="0" smtClean="0"/>
                        <a:t>eFront </a:t>
                      </a:r>
                      <a:r>
                        <a:rPr lang="fr-FR" dirty="0" smtClean="0"/>
                        <a:t>3.6.x</a:t>
                      </a:r>
                    </a:p>
                    <a:p>
                      <a:pPr marL="285750" indent="-285750">
                        <a:buFont typeface="Arial" panose="020B0604020202020204" pitchFamily="34" charset="0"/>
                        <a:buChar char="•"/>
                      </a:pPr>
                      <a:r>
                        <a:rPr lang="fr-FR" dirty="0" smtClean="0"/>
                        <a:t>Quota </a:t>
                      </a:r>
                      <a:r>
                        <a:rPr lang="fr-FR" smtClean="0"/>
                        <a:t>System Module zip file</a:t>
                      </a:r>
                      <a:endParaRPr lang="fr-FR" dirty="0" smtClean="0"/>
                    </a:p>
                    <a:p>
                      <a:pPr marL="285750" indent="-285750">
                        <a:buFont typeface="Arial" panose="020B0604020202020204" pitchFamily="34" charset="0"/>
                        <a:buChar char="•"/>
                      </a:pPr>
                      <a:r>
                        <a:rPr lang="fr-FR" dirty="0" smtClean="0"/>
                        <a:t>Quota</a:t>
                      </a:r>
                      <a:r>
                        <a:rPr lang="fr-FR" baseline="0" dirty="0" smtClean="0"/>
                        <a:t> Store Module zip file</a:t>
                      </a:r>
                      <a:endParaRPr lang="en-US" dirty="0"/>
                    </a:p>
                  </a:txBody>
                  <a:tcPr/>
                </a:tc>
              </a:tr>
            </a:tbl>
          </a:graphicData>
        </a:graphic>
      </p:graphicFrame>
    </p:spTree>
    <p:extLst>
      <p:ext uri="{BB962C8B-B14F-4D97-AF65-F5344CB8AC3E}">
        <p14:creationId xmlns:p14="http://schemas.microsoft.com/office/powerpoint/2010/main" val="1266402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data</a:t>
            </a:r>
            <a:endParaRPr lang="en-US" dirty="0"/>
          </a:p>
        </p:txBody>
      </p:sp>
      <p:sp>
        <p:nvSpPr>
          <p:cNvPr id="5" name="Rectangle 4"/>
          <p:cNvSpPr/>
          <p:nvPr/>
        </p:nvSpPr>
        <p:spPr>
          <a:xfrm>
            <a:off x="5519803" y="1075307"/>
            <a:ext cx="3513551" cy="3693319"/>
          </a:xfrm>
          <a:prstGeom prst="rect">
            <a:avLst/>
          </a:prstGeom>
          <a:solidFill>
            <a:srgbClr val="E8EEF7"/>
          </a:solidFill>
          <a:ln>
            <a:solidFill>
              <a:schemeClr val="accent1">
                <a:shade val="50000"/>
              </a:schemeClr>
            </a:solidFill>
          </a:ln>
        </p:spPr>
        <p:txBody>
          <a:bodyPr wrap="square">
            <a:spAutoFit/>
          </a:bodyPr>
          <a:lstStyle/>
          <a:p>
            <a:pPr marL="285750" indent="-285750">
              <a:spcBef>
                <a:spcPct val="0"/>
              </a:spcBef>
              <a:buFont typeface="Arial" panose="020B0604020202020204" pitchFamily="34" charset="0"/>
              <a:buChar char="•"/>
            </a:pPr>
            <a:r>
              <a:rPr lang="en-US" altLang="en-US" dirty="0" smtClean="0"/>
              <a:t>Quota Store data is stored in the same database as eFront.  Each table name has the following prefix:  “module_vlabs_”.</a:t>
            </a:r>
          </a:p>
          <a:p>
            <a:pPr marL="285750" indent="-285750">
              <a:spcBef>
                <a:spcPct val="0"/>
              </a:spcBef>
              <a:buFont typeface="Arial" panose="020B0604020202020204" pitchFamily="34" charset="0"/>
              <a:buChar char="•"/>
            </a:pPr>
            <a:endParaRPr lang="en-US" altLang="en-US" dirty="0" smtClean="0"/>
          </a:p>
          <a:p>
            <a:pPr marL="285750" indent="-285750">
              <a:spcBef>
                <a:spcPct val="0"/>
              </a:spcBef>
              <a:buFont typeface="Arial" panose="020B0604020202020204" pitchFamily="34" charset="0"/>
              <a:buChar char="•"/>
            </a:pPr>
            <a:r>
              <a:rPr lang="en-US" altLang="en-US" dirty="0" smtClean="0"/>
              <a:t>Referential constraints are enforced within the Quota Store tables. </a:t>
            </a:r>
          </a:p>
          <a:p>
            <a:pPr marL="285750" indent="-285750">
              <a:spcBef>
                <a:spcPct val="0"/>
              </a:spcBef>
              <a:buFont typeface="Arial" panose="020B0604020202020204" pitchFamily="34" charset="0"/>
              <a:buChar char="•"/>
            </a:pPr>
            <a:endParaRPr lang="en-US" altLang="en-US" dirty="0" smtClean="0"/>
          </a:p>
          <a:p>
            <a:pPr marL="285750" indent="-285750">
              <a:spcBef>
                <a:spcPct val="0"/>
              </a:spcBef>
              <a:buFont typeface="Arial" panose="020B0604020202020204" pitchFamily="34" charset="0"/>
              <a:buChar char="•"/>
            </a:pPr>
            <a:r>
              <a:rPr lang="en-US" altLang="en-US" dirty="0" smtClean="0"/>
              <a:t>Course and User information is fetched directly from the Quota System.</a:t>
            </a:r>
            <a:endParaRPr lang="en-US"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642" y="914400"/>
            <a:ext cx="4376841" cy="395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3856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 privacy</a:t>
            </a:r>
            <a:endParaRPr lang="en-US" dirty="0"/>
          </a:p>
        </p:txBody>
      </p:sp>
      <p:sp>
        <p:nvSpPr>
          <p:cNvPr id="4" name="Content Placeholder 3"/>
          <p:cNvSpPr>
            <a:spLocks noGrp="1"/>
          </p:cNvSpPr>
          <p:nvPr>
            <p:ph idx="1"/>
          </p:nvPr>
        </p:nvSpPr>
        <p:spPr>
          <a:xfrm>
            <a:off x="822960" y="1338622"/>
            <a:ext cx="7520940" cy="2554545"/>
          </a:xfrm>
          <a:prstGeom prst="rect">
            <a:avLst/>
          </a:prstGeom>
          <a:solidFill>
            <a:srgbClr val="E8EEF7"/>
          </a:solidFill>
          <a:ln>
            <a:solidFill>
              <a:schemeClr val="accent1">
                <a:shade val="50000"/>
              </a:schemeClr>
            </a:solidFill>
          </a:ln>
        </p:spPr>
        <p:txBody>
          <a:bodyPr wrap="square">
            <a:spAutoFit/>
          </a:bodyPr>
          <a:lstStyle/>
          <a:p>
            <a:pPr marL="285750" indent="-285750">
              <a:spcBef>
                <a:spcPct val="0"/>
              </a:spcBef>
              <a:buFont typeface="Arial" panose="020B0604020202020204" pitchFamily="34" charset="0"/>
              <a:buChar char="•"/>
            </a:pPr>
            <a:r>
              <a:rPr lang="en-US" altLang="en-US" sz="2000" b="0" dirty="0" smtClean="0"/>
              <a:t>Security of the Quota Store relies on eFront’s security design which requires a user to login.</a:t>
            </a:r>
          </a:p>
          <a:p>
            <a:pPr marL="285750" indent="-285750">
              <a:spcBef>
                <a:spcPct val="0"/>
              </a:spcBef>
              <a:buFont typeface="Arial" panose="020B0604020202020204" pitchFamily="34" charset="0"/>
              <a:buChar char="•"/>
            </a:pPr>
            <a:endParaRPr lang="en-US" altLang="en-US" sz="2000" b="0" dirty="0" smtClean="0"/>
          </a:p>
          <a:p>
            <a:pPr marL="285750" indent="-285750">
              <a:spcBef>
                <a:spcPct val="0"/>
              </a:spcBef>
              <a:buFont typeface="Arial" panose="020B0604020202020204" pitchFamily="34" charset="0"/>
              <a:buChar char="•"/>
            </a:pPr>
            <a:r>
              <a:rPr lang="en-US" altLang="en-US" sz="2000" b="0" dirty="0" smtClean="0"/>
              <a:t>Users in eFront can be created to belong to the following roles:  “Administrators” or “Students”.  The Quota Store code checks which role the user that’s using the system belongs to and depending on that it presents the user with the tabs and functionality that correspond to such role.</a:t>
            </a:r>
          </a:p>
        </p:txBody>
      </p:sp>
    </p:spTree>
    <p:extLst>
      <p:ext uri="{BB962C8B-B14F-4D97-AF65-F5344CB8AC3E}">
        <p14:creationId xmlns:p14="http://schemas.microsoft.com/office/powerpoint/2010/main" val="1934119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a:t>
            </a:r>
            <a:endParaRPr lang="en-US" dirty="0"/>
          </a:p>
        </p:txBody>
      </p:sp>
      <p:sp>
        <p:nvSpPr>
          <p:cNvPr id="3" name="Text Placeholder 2"/>
          <p:cNvSpPr>
            <a:spLocks noGrp="1"/>
          </p:cNvSpPr>
          <p:nvPr>
            <p:ph type="body" idx="1"/>
          </p:nvPr>
        </p:nvSpPr>
        <p:spPr/>
        <p:txBody>
          <a:bodyPr/>
          <a:lstStyle/>
          <a:p>
            <a:r>
              <a:rPr lang="en-US" dirty="0" smtClean="0"/>
              <a:t>Class &amp; object</a:t>
            </a:r>
            <a:endParaRPr lang="en-US" dirty="0"/>
          </a:p>
        </p:txBody>
      </p:sp>
    </p:spTree>
    <p:extLst>
      <p:ext uri="{BB962C8B-B14F-4D97-AF65-F5344CB8AC3E}">
        <p14:creationId xmlns:p14="http://schemas.microsoft.com/office/powerpoint/2010/main" val="2816418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class diagram</a:t>
            </a:r>
            <a:endParaRPr lang="en-US" dirty="0"/>
          </a:p>
        </p:txBody>
      </p:sp>
      <p:sp>
        <p:nvSpPr>
          <p:cNvPr id="9" name="Rectangle 8"/>
          <p:cNvSpPr/>
          <p:nvPr/>
        </p:nvSpPr>
        <p:spPr>
          <a:xfrm>
            <a:off x="5732746" y="851769"/>
            <a:ext cx="3273468" cy="3293209"/>
          </a:xfrm>
          <a:prstGeom prst="rect">
            <a:avLst/>
          </a:prstGeom>
          <a:solidFill>
            <a:srgbClr val="E8EEF7"/>
          </a:solidFill>
          <a:ln>
            <a:solidFill>
              <a:schemeClr val="accent1">
                <a:shade val="50000"/>
              </a:schemeClr>
            </a:solidFill>
          </a:ln>
        </p:spPr>
        <p:txBody>
          <a:bodyPr wrap="square">
            <a:spAutoFit/>
          </a:bodyPr>
          <a:lstStyle/>
          <a:p>
            <a:pPr marL="285750" indent="-285750">
              <a:spcBef>
                <a:spcPct val="0"/>
              </a:spcBef>
              <a:buFont typeface="Arial" panose="020B0604020202020204" pitchFamily="34" charset="0"/>
              <a:buChar char="•"/>
            </a:pPr>
            <a:r>
              <a:rPr lang="en-US" altLang="en-US" sz="1600" dirty="0" smtClean="0"/>
              <a:t>When a user is enrolled in a course, he/she can order  virtual labs resources “items” which can then be approved or denied by the administrator.</a:t>
            </a:r>
          </a:p>
          <a:p>
            <a:pPr marL="285750" indent="-285750">
              <a:spcBef>
                <a:spcPct val="0"/>
              </a:spcBef>
              <a:buFont typeface="Arial" panose="020B0604020202020204" pitchFamily="34" charset="0"/>
              <a:buChar char="•"/>
            </a:pPr>
            <a:endParaRPr lang="en-US" altLang="en-US" sz="1600" dirty="0" smtClean="0"/>
          </a:p>
          <a:p>
            <a:pPr marL="285750" indent="-285750">
              <a:spcBef>
                <a:spcPct val="0"/>
              </a:spcBef>
              <a:buFont typeface="Arial" panose="020B0604020202020204" pitchFamily="34" charset="0"/>
              <a:buChar char="•"/>
            </a:pPr>
            <a:r>
              <a:rPr lang="en-US" altLang="en-US" sz="1600" dirty="0" smtClean="0"/>
              <a:t>Items are individual “virtual lab” resources.  Packages are composed of many items.</a:t>
            </a:r>
          </a:p>
          <a:p>
            <a:pPr marL="285750" indent="-285750">
              <a:spcBef>
                <a:spcPct val="0"/>
              </a:spcBef>
              <a:buFont typeface="Arial" panose="020B0604020202020204" pitchFamily="34" charset="0"/>
              <a:buChar char="•"/>
            </a:pPr>
            <a:endParaRPr lang="en-US" altLang="en-US" sz="1600" dirty="0" smtClean="0"/>
          </a:p>
          <a:p>
            <a:pPr marL="285750" indent="-285750">
              <a:spcBef>
                <a:spcPct val="0"/>
              </a:spcBef>
              <a:buFont typeface="Arial" panose="020B0604020202020204" pitchFamily="34" charset="0"/>
              <a:buChar char="•"/>
            </a:pPr>
            <a:r>
              <a:rPr lang="en-US" altLang="en-US" sz="1600" dirty="0" smtClean="0"/>
              <a:t>Items require to be associated to available Credit Types.  Credit Types are associated to courses.</a:t>
            </a:r>
            <a:endParaRPr lang="en-US" altLang="en-US" sz="1600" dirty="0"/>
          </a:p>
        </p:txBody>
      </p:sp>
      <p:pic>
        <p:nvPicPr>
          <p:cNvPr id="13" name="Content Placeholder 12"/>
          <p:cNvPicPr>
            <a:picLocks noGrp="1" noChangeAspect="1"/>
          </p:cNvPicPr>
          <p:nvPr>
            <p:ph idx="1"/>
          </p:nvPr>
        </p:nvPicPr>
        <p:blipFill rotWithShape="1">
          <a:blip r:embed="rId2">
            <a:extLst>
              <a:ext uri="{28A0092B-C50C-407E-A947-70E740481C1C}">
                <a14:useLocalDpi xmlns:a14="http://schemas.microsoft.com/office/drawing/2010/main" val="0"/>
              </a:ext>
            </a:extLst>
          </a:blip>
          <a:srcRect l="19966" r="9970" b="35800"/>
          <a:stretch/>
        </p:blipFill>
        <p:spPr>
          <a:xfrm>
            <a:off x="608543" y="1113632"/>
            <a:ext cx="5322722" cy="3057535"/>
          </a:xfrm>
        </p:spPr>
      </p:pic>
    </p:spTree>
    <p:extLst>
      <p:ext uri="{BB962C8B-B14F-4D97-AF65-F5344CB8AC3E}">
        <p14:creationId xmlns:p14="http://schemas.microsoft.com/office/powerpoint/2010/main" val="1689425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Definition</a:t>
            </a:r>
            <a:endParaRPr lang="en-US" dirty="0"/>
          </a:p>
        </p:txBody>
      </p:sp>
      <p:sp>
        <p:nvSpPr>
          <p:cNvPr id="3" name="Content Placeholder 2"/>
          <p:cNvSpPr>
            <a:spLocks noGrp="1"/>
          </p:cNvSpPr>
          <p:nvPr>
            <p:ph idx="1"/>
          </p:nvPr>
        </p:nvSpPr>
        <p:spPr>
          <a:xfrm>
            <a:off x="822959" y="1100628"/>
            <a:ext cx="7907681" cy="4060095"/>
          </a:xfrm>
        </p:spPr>
        <p:txBody>
          <a:bodyPr>
            <a:normAutofit/>
          </a:bodyPr>
          <a:lstStyle/>
          <a:p>
            <a:pPr algn="just">
              <a:defRPr/>
            </a:pPr>
            <a:r>
              <a:rPr lang="en-US" dirty="0" smtClean="0">
                <a:ea typeface="ＭＳ Ｐゴシック" charset="-128"/>
              </a:rPr>
              <a:t>	The current system is a </a:t>
            </a:r>
            <a:r>
              <a:rPr lang="en-US" dirty="0">
                <a:ea typeface="ＭＳ Ｐゴシック" charset="-128"/>
              </a:rPr>
              <a:t>M</a:t>
            </a:r>
            <a:r>
              <a:rPr lang="en-US" dirty="0" smtClean="0">
                <a:ea typeface="ＭＳ Ｐゴシック" charset="-128"/>
              </a:rPr>
              <a:t>oodle </a:t>
            </a:r>
            <a:r>
              <a:rPr lang="en-US" dirty="0">
                <a:ea typeface="ＭＳ Ｐゴシック" charset="-128"/>
              </a:rPr>
              <a:t>based </a:t>
            </a:r>
            <a:r>
              <a:rPr lang="en-US" dirty="0" smtClean="0">
                <a:ea typeface="ＭＳ Ｐゴシック" charset="-128"/>
              </a:rPr>
              <a:t>solution.</a:t>
            </a:r>
          </a:p>
          <a:p>
            <a:pPr algn="just">
              <a:defRPr/>
            </a:pPr>
            <a:r>
              <a:rPr lang="en-US" dirty="0">
                <a:ea typeface="ＭＳ Ｐゴシック" charset="-128"/>
              </a:rPr>
              <a:t>	</a:t>
            </a:r>
            <a:r>
              <a:rPr lang="en-US" dirty="0" smtClean="0">
                <a:ea typeface="ＭＳ Ｐゴシック" charset="-128"/>
              </a:rPr>
              <a:t>Services Provided:</a:t>
            </a:r>
          </a:p>
          <a:p>
            <a:pPr marL="0" indent="0" algn="just">
              <a:defRPr/>
            </a:pPr>
            <a:endParaRPr lang="en-US" dirty="0" smtClean="0">
              <a:ea typeface="ＭＳ Ｐゴシック" charset="-128"/>
            </a:endParaRPr>
          </a:p>
          <a:p>
            <a:pPr marL="0" indent="0" algn="just">
              <a:defRPr/>
            </a:pPr>
            <a:r>
              <a:rPr lang="en-US" dirty="0" smtClean="0">
                <a:ea typeface="ＭＳ Ｐゴシック" charset="-128"/>
              </a:rPr>
              <a:t>		- Quota System (Credit Types </a:t>
            </a:r>
            <a:r>
              <a:rPr lang="en-US" dirty="0" smtClean="0">
                <a:ea typeface="ＭＳ Ｐゴシック" charset="-128"/>
                <a:sym typeface="Wingdings" panose="05000000000000000000" pitchFamily="2" charset="2"/>
              </a:rPr>
              <a:t> Virtual lab resources</a:t>
            </a:r>
            <a:r>
              <a:rPr lang="en-US" dirty="0" smtClean="0">
                <a:ea typeface="ＭＳ Ｐゴシック" charset="-128"/>
              </a:rPr>
              <a:t>)</a:t>
            </a:r>
          </a:p>
          <a:p>
            <a:pPr marL="0" indent="0" algn="just">
              <a:defRPr/>
            </a:pPr>
            <a:r>
              <a:rPr lang="en-US" dirty="0">
                <a:ea typeface="ＭＳ Ｐゴシック" charset="-128"/>
              </a:rPr>
              <a:t>	</a:t>
            </a:r>
            <a:r>
              <a:rPr lang="en-US" dirty="0" smtClean="0">
                <a:ea typeface="ＭＳ Ｐゴシック" charset="-128"/>
              </a:rPr>
              <a:t>	</a:t>
            </a:r>
            <a:r>
              <a:rPr lang="en-US" dirty="0" smtClean="0">
                <a:solidFill>
                  <a:srgbClr val="FF0000"/>
                </a:solidFill>
                <a:ea typeface="ＭＳ Ｐゴシック" charset="-128"/>
              </a:rPr>
              <a:t>- Quota Store     (Online store </a:t>
            </a:r>
            <a:r>
              <a:rPr lang="en-US" dirty="0" smtClean="0">
                <a:solidFill>
                  <a:srgbClr val="FF0000"/>
                </a:solidFill>
                <a:ea typeface="ＭＳ Ｐゴシック" charset="-128"/>
                <a:sym typeface="Wingdings" panose="05000000000000000000" pitchFamily="2" charset="2"/>
              </a:rPr>
              <a:t> Products are Credit Types)</a:t>
            </a:r>
            <a:endParaRPr lang="en-US" dirty="0" smtClean="0">
              <a:solidFill>
                <a:srgbClr val="FF0000"/>
              </a:solidFill>
              <a:ea typeface="ＭＳ Ｐゴシック" charset="-128"/>
            </a:endParaRPr>
          </a:p>
          <a:p>
            <a:pPr marL="0" indent="0" algn="just">
              <a:defRPr/>
            </a:pPr>
            <a:r>
              <a:rPr lang="en-US" dirty="0">
                <a:ea typeface="ＭＳ Ｐゴシック" charset="-128"/>
              </a:rPr>
              <a:t>	</a:t>
            </a:r>
          </a:p>
          <a:p>
            <a:pPr marL="457200" indent="-457200" algn="just">
              <a:buFont typeface="Arial" panose="020B0604020202020204" pitchFamily="34" charset="0"/>
              <a:buChar char="•"/>
              <a:defRPr/>
            </a:pPr>
            <a:r>
              <a:rPr lang="en-US" dirty="0" smtClean="0">
                <a:ea typeface="ＭＳ Ｐゴシック" charset="-128"/>
              </a:rPr>
              <a:t>virtual </a:t>
            </a:r>
            <a:r>
              <a:rPr lang="en-US" dirty="0">
                <a:ea typeface="ＭＳ Ｐゴシック" charset="-128"/>
              </a:rPr>
              <a:t>labs resources are hosted </a:t>
            </a:r>
            <a:r>
              <a:rPr lang="en-US" dirty="0" smtClean="0">
                <a:ea typeface="ＭＳ Ｐゴシック" charset="-128"/>
              </a:rPr>
              <a:t>in </a:t>
            </a:r>
            <a:r>
              <a:rPr lang="en-US" dirty="0" smtClean="0">
                <a:ea typeface="ＭＳ Ｐゴシック" charset="-128"/>
              </a:rPr>
              <a:t>eFront.  </a:t>
            </a:r>
          </a:p>
          <a:p>
            <a:pPr marL="973836" lvl="4" indent="-457200" algn="just">
              <a:buFont typeface="Arial" panose="020B0604020202020204" pitchFamily="34" charset="0"/>
              <a:buChar char="•"/>
              <a:defRPr/>
            </a:pPr>
            <a:r>
              <a:rPr lang="en-US" b="1" dirty="0" smtClean="0">
                <a:ea typeface="ＭＳ Ｐゴシック" charset="-128"/>
              </a:rPr>
              <a:t>Need to migrate </a:t>
            </a:r>
            <a:r>
              <a:rPr lang="en-US" b="1" dirty="0">
                <a:ea typeface="ＭＳ Ｐゴシック" charset="-128"/>
              </a:rPr>
              <a:t>the </a:t>
            </a:r>
            <a:r>
              <a:rPr lang="en-US" b="1" dirty="0">
                <a:solidFill>
                  <a:srgbClr val="FF0000"/>
                </a:solidFill>
                <a:ea typeface="ＭＳ Ｐゴシック" charset="-128"/>
              </a:rPr>
              <a:t>Quota Store </a:t>
            </a:r>
            <a:r>
              <a:rPr lang="en-US" b="1" dirty="0">
                <a:ea typeface="ＭＳ Ｐゴシック" charset="-128"/>
              </a:rPr>
              <a:t>to eFront as a module to keep all functions in the </a:t>
            </a:r>
            <a:r>
              <a:rPr lang="en-US" b="1" dirty="0" smtClean="0">
                <a:ea typeface="ＭＳ Ｐゴシック" charset="-128"/>
              </a:rPr>
              <a:t>same </a:t>
            </a:r>
            <a:r>
              <a:rPr lang="en-US" b="1" dirty="0">
                <a:ea typeface="ＭＳ Ｐゴシック" charset="-128"/>
              </a:rPr>
              <a:t>system.  </a:t>
            </a:r>
          </a:p>
          <a:p>
            <a:pPr marL="973836" lvl="4" indent="-457200" algn="just">
              <a:buFont typeface="Arial" panose="020B0604020202020204" pitchFamily="34" charset="0"/>
              <a:buChar char="•"/>
              <a:defRPr/>
            </a:pPr>
            <a:r>
              <a:rPr lang="en-US" b="1" dirty="0" smtClean="0">
                <a:ea typeface="ＭＳ Ｐゴシック" charset="-128"/>
              </a:rPr>
              <a:t>Need for DB referential integrity constrains.</a:t>
            </a:r>
          </a:p>
          <a:p>
            <a:pPr marL="973836" lvl="4" indent="-457200" algn="just">
              <a:buFont typeface="Arial" panose="020B0604020202020204" pitchFamily="34" charset="0"/>
              <a:buChar char="•"/>
              <a:defRPr/>
            </a:pPr>
            <a:r>
              <a:rPr lang="en-US" b="1" dirty="0" smtClean="0">
                <a:ea typeface="ＭＳ Ｐゴシック" charset="-128"/>
              </a:rPr>
              <a:t>Need for  a DB management utility</a:t>
            </a:r>
            <a:r>
              <a:rPr lang="en-US" b="1" dirty="0">
                <a:ea typeface="ＭＳ Ｐゴシック" charset="-128"/>
              </a:rPr>
              <a:t>.</a:t>
            </a:r>
          </a:p>
          <a:p>
            <a:endParaRPr lang="en-US" dirty="0"/>
          </a:p>
        </p:txBody>
      </p:sp>
    </p:spTree>
    <p:extLst>
      <p:ext uri="{BB962C8B-B14F-4D97-AF65-F5344CB8AC3E}">
        <p14:creationId xmlns:p14="http://schemas.microsoft.com/office/powerpoint/2010/main" val="2838710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a:t>
            </a:r>
            <a:endParaRPr lang="en-US" dirty="0"/>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00" y="766762"/>
            <a:ext cx="7991557" cy="4510087"/>
          </a:xfrm>
        </p:spPr>
      </p:pic>
    </p:spTree>
    <p:extLst>
      <p:ext uri="{BB962C8B-B14F-4D97-AF65-F5344CB8AC3E}">
        <p14:creationId xmlns:p14="http://schemas.microsoft.com/office/powerpoint/2010/main" val="91288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58" y="1100137"/>
            <a:ext cx="9310538" cy="4729163"/>
          </a:xfrm>
        </p:spPr>
      </p:pic>
    </p:spTree>
    <p:extLst>
      <p:ext uri="{BB962C8B-B14F-4D97-AF65-F5344CB8AC3E}">
        <p14:creationId xmlns:p14="http://schemas.microsoft.com/office/powerpoint/2010/main" val="99146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algorithm</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5" r="43200" b="20977"/>
          <a:stretch/>
        </p:blipFill>
        <p:spPr bwMode="auto">
          <a:xfrm>
            <a:off x="1286423" y="1415440"/>
            <a:ext cx="6567396" cy="4997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1385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a:t>
            </a:r>
            <a:endParaRPr lang="en-US" dirty="0"/>
          </a:p>
        </p:txBody>
      </p:sp>
      <p:sp>
        <p:nvSpPr>
          <p:cNvPr id="3" name="Text Placeholder 2"/>
          <p:cNvSpPr>
            <a:spLocks noGrp="1"/>
          </p:cNvSpPr>
          <p:nvPr>
            <p:ph type="body" idx="1"/>
          </p:nvPr>
        </p:nvSpPr>
        <p:spPr/>
        <p:txBody>
          <a:bodyPr/>
          <a:lstStyle/>
          <a:p>
            <a:r>
              <a:rPr lang="en-US" dirty="0" smtClean="0"/>
              <a:t>testing</a:t>
            </a:r>
            <a:endParaRPr lang="en-US" dirty="0"/>
          </a:p>
        </p:txBody>
      </p:sp>
    </p:spTree>
    <p:extLst>
      <p:ext uri="{BB962C8B-B14F-4D97-AF65-F5344CB8AC3E}">
        <p14:creationId xmlns:p14="http://schemas.microsoft.com/office/powerpoint/2010/main" val="2696742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4" name="Content Placeholder 3"/>
          <p:cNvSpPr>
            <a:spLocks noGrp="1"/>
          </p:cNvSpPr>
          <p:nvPr>
            <p:ph idx="1"/>
          </p:nvPr>
        </p:nvSpPr>
        <p:spPr>
          <a:xfrm>
            <a:off x="822959" y="1263466"/>
            <a:ext cx="7970311" cy="3293209"/>
          </a:xfrm>
          <a:prstGeom prst="rect">
            <a:avLst/>
          </a:prstGeom>
          <a:noFill/>
          <a:ln>
            <a:noFill/>
          </a:ln>
        </p:spPr>
        <p:txBody>
          <a:bodyPr wrap="square">
            <a:spAutoFit/>
          </a:bodyPr>
          <a:lstStyle/>
          <a:p>
            <a:pPr marL="285750" indent="-285750">
              <a:spcBef>
                <a:spcPct val="0"/>
              </a:spcBef>
              <a:buFont typeface="Arial" panose="020B0604020202020204" pitchFamily="34" charset="0"/>
              <a:buChar char="•"/>
            </a:pPr>
            <a:r>
              <a:rPr lang="en-US" altLang="en-US" sz="3200" dirty="0" smtClean="0"/>
              <a:t>Functional tests were performed for all Use Cases of the Quota Store.</a:t>
            </a:r>
          </a:p>
          <a:p>
            <a:pPr marL="285750" indent="-285750">
              <a:spcBef>
                <a:spcPct val="0"/>
              </a:spcBef>
              <a:buFont typeface="Arial" panose="020B0604020202020204" pitchFamily="34" charset="0"/>
              <a:buChar char="•"/>
            </a:pPr>
            <a:endParaRPr lang="en-US" altLang="en-US" sz="3200" dirty="0" smtClean="0"/>
          </a:p>
          <a:p>
            <a:pPr marL="285750" indent="-285750">
              <a:spcBef>
                <a:spcPct val="0"/>
              </a:spcBef>
              <a:buFont typeface="Arial" panose="020B0604020202020204" pitchFamily="34" charset="0"/>
              <a:buChar char="•"/>
            </a:pPr>
            <a:r>
              <a:rPr lang="en-US" altLang="en-US" sz="3200" dirty="0" smtClean="0"/>
              <a:t>Regression testing was performed after adding new features to the solution and/or fixing  software bugs.</a:t>
            </a:r>
          </a:p>
          <a:p>
            <a:pPr marL="285750" indent="-285750">
              <a:spcBef>
                <a:spcPct val="0"/>
              </a:spcBef>
              <a:buFont typeface="Arial" panose="020B0604020202020204" pitchFamily="34" charset="0"/>
              <a:buChar char="•"/>
            </a:pPr>
            <a:endParaRPr lang="en-US" altLang="en-US" sz="1600" dirty="0" smtClean="0"/>
          </a:p>
        </p:txBody>
      </p:sp>
    </p:spTree>
    <p:extLst>
      <p:ext uri="{BB962C8B-B14F-4D97-AF65-F5344CB8AC3E}">
        <p14:creationId xmlns:p14="http://schemas.microsoft.com/office/powerpoint/2010/main" val="771796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140000">
            <a:off x="1033607" y="1956229"/>
            <a:ext cx="5650992" cy="1207509"/>
          </a:xfrm>
        </p:spPr>
        <p:txBody>
          <a:bodyPr/>
          <a:lstStyle/>
          <a:p>
            <a:r>
              <a:rPr lang="en-US" dirty="0" smtClean="0"/>
              <a:t>demo</a:t>
            </a:r>
            <a:endParaRPr lang="en-US" dirty="0"/>
          </a:p>
        </p:txBody>
      </p:sp>
    </p:spTree>
    <p:extLst>
      <p:ext uri="{BB962C8B-B14F-4D97-AF65-F5344CB8AC3E}">
        <p14:creationId xmlns:p14="http://schemas.microsoft.com/office/powerpoint/2010/main" val="3767393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FIUSCIS-SeniorProject-2015Summer-QuotaStore-Intro_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4938" y="1100138"/>
            <a:ext cx="6354762" cy="3579812"/>
          </a:xfrm>
        </p:spPr>
      </p:pic>
    </p:spTree>
    <p:extLst>
      <p:ext uri="{BB962C8B-B14F-4D97-AF65-F5344CB8AC3E}">
        <p14:creationId xmlns:p14="http://schemas.microsoft.com/office/powerpoint/2010/main" val="8214723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Management</a:t>
            </a:r>
            <a:endParaRPr lang="en-US" dirty="0"/>
          </a:p>
        </p:txBody>
      </p:sp>
      <p:pic>
        <p:nvPicPr>
          <p:cNvPr id="5" name="Picture 4"/>
          <p:cNvPicPr/>
          <p:nvPr/>
        </p:nvPicPr>
        <p:blipFill rotWithShape="1">
          <a:blip r:embed="rId2"/>
          <a:srcRect l="12820" t="14396" r="13622" b="47406"/>
          <a:stretch/>
        </p:blipFill>
        <p:spPr bwMode="auto">
          <a:xfrm>
            <a:off x="300624" y="914400"/>
            <a:ext cx="8168536" cy="238242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0978" t="13968" r="14022" b="46835"/>
          <a:stretch/>
        </p:blipFill>
        <p:spPr bwMode="auto">
          <a:xfrm>
            <a:off x="0" y="3291212"/>
            <a:ext cx="8469159" cy="25709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4929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Text Placeholder 2"/>
          <p:cNvSpPr>
            <a:spLocks noGrp="1"/>
          </p:cNvSpPr>
          <p:nvPr>
            <p:ph type="body" idx="1"/>
          </p:nvPr>
        </p:nvSpPr>
        <p:spPr/>
        <p:txBody>
          <a:bodyPr/>
          <a:lstStyle/>
          <a:p>
            <a:r>
              <a:rPr lang="en-US" dirty="0" smtClean="0"/>
              <a:t>implemented use cases</a:t>
            </a:r>
            <a:endParaRPr lang="en-US" dirty="0"/>
          </a:p>
        </p:txBody>
      </p:sp>
    </p:spTree>
    <p:extLst>
      <p:ext uri="{BB962C8B-B14F-4D97-AF65-F5344CB8AC3E}">
        <p14:creationId xmlns:p14="http://schemas.microsoft.com/office/powerpoint/2010/main" val="2277364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Labs – implemented stories</a:t>
            </a:r>
            <a:endParaRPr lang="en-US" dirty="0"/>
          </a:p>
        </p:txBody>
      </p:sp>
      <p:sp>
        <p:nvSpPr>
          <p:cNvPr id="3" name="Content Placeholder 2"/>
          <p:cNvSpPr>
            <a:spLocks noGrp="1"/>
          </p:cNvSpPr>
          <p:nvPr>
            <p:ph idx="1"/>
          </p:nvPr>
        </p:nvSpPr>
        <p:spPr/>
        <p:txBody>
          <a:bodyPr>
            <a:normAutofit fontScale="85000" lnSpcReduction="10000"/>
          </a:bodyPr>
          <a:lstStyle/>
          <a:p>
            <a:pPr>
              <a:buFont typeface="+mj-lt"/>
              <a:buAutoNum type="arabicPeriod"/>
            </a:pPr>
            <a:r>
              <a:rPr lang="en-US" dirty="0">
                <a:hlinkClick r:id="rId2"/>
              </a:rPr>
              <a:t>#178</a:t>
            </a:r>
            <a:r>
              <a:rPr lang="en-US" b="0" dirty="0"/>
              <a:t> Migrate Quota Store "Orders Manager" tab UI functionality from Moodle to Efront.</a:t>
            </a:r>
          </a:p>
          <a:p>
            <a:pPr>
              <a:buFont typeface="+mj-lt"/>
              <a:buAutoNum type="arabicPeriod"/>
            </a:pPr>
            <a:r>
              <a:rPr lang="en-US" dirty="0">
                <a:hlinkClick r:id="rId3"/>
              </a:rPr>
              <a:t>#202</a:t>
            </a:r>
            <a:r>
              <a:rPr lang="en-US" b="0" dirty="0"/>
              <a:t> Migrate Quota Store "Store Manager" tab UI functionality from Moodle to Efront .</a:t>
            </a:r>
          </a:p>
          <a:p>
            <a:pPr>
              <a:buFont typeface="+mj-lt"/>
              <a:buAutoNum type="arabicPeriod"/>
            </a:pPr>
            <a:r>
              <a:rPr lang="en-US" dirty="0">
                <a:hlinkClick r:id="rId4"/>
              </a:rPr>
              <a:t>#203</a:t>
            </a:r>
            <a:r>
              <a:rPr lang="en-US" b="0" dirty="0"/>
              <a:t> </a:t>
            </a:r>
            <a:r>
              <a:rPr lang="en-US" b="0" dirty="0" smtClean="0"/>
              <a:t>Migrate </a:t>
            </a:r>
            <a:r>
              <a:rPr lang="en-US" b="0" dirty="0"/>
              <a:t>Quota Store "Custom Packages" tab UI functionality from moodle to Efront.</a:t>
            </a:r>
          </a:p>
          <a:p>
            <a:pPr>
              <a:buFont typeface="+mj-lt"/>
              <a:buAutoNum type="arabicPeriod"/>
            </a:pPr>
            <a:r>
              <a:rPr lang="en-US" dirty="0">
                <a:hlinkClick r:id="rId5"/>
              </a:rPr>
              <a:t>#204</a:t>
            </a:r>
            <a:r>
              <a:rPr lang="en-US" b="0" dirty="0"/>
              <a:t> Migrate Quota Store "Pre-assignment" tab UI functionality from moodle to Efront.</a:t>
            </a:r>
          </a:p>
          <a:p>
            <a:pPr>
              <a:buFont typeface="+mj-lt"/>
              <a:buAutoNum type="arabicPeriod"/>
            </a:pPr>
            <a:r>
              <a:rPr lang="en-US" dirty="0" smtClean="0">
                <a:hlinkClick r:id="rId6"/>
              </a:rPr>
              <a:t>#</a:t>
            </a:r>
            <a:r>
              <a:rPr lang="en-US" dirty="0">
                <a:hlinkClick r:id="rId6"/>
              </a:rPr>
              <a:t>241</a:t>
            </a:r>
            <a:r>
              <a:rPr lang="en-US" b="0" dirty="0"/>
              <a:t> Migrate Quota Store "Shoppingcart - Store" tab UI functionality from Moodle to Efront</a:t>
            </a:r>
          </a:p>
          <a:p>
            <a:pPr>
              <a:buFont typeface="+mj-lt"/>
              <a:buAutoNum type="arabicPeriod"/>
            </a:pPr>
            <a:r>
              <a:rPr lang="en-US" dirty="0">
                <a:hlinkClick r:id="rId7"/>
              </a:rPr>
              <a:t>#243</a:t>
            </a:r>
            <a:r>
              <a:rPr lang="en-US" b="0" dirty="0"/>
              <a:t> Migrate Quota Store "Shoppingcart - Cart" tab UI functionality from Moodle to Efront</a:t>
            </a:r>
          </a:p>
          <a:p>
            <a:pPr>
              <a:buFont typeface="+mj-lt"/>
              <a:buAutoNum type="arabicPeriod"/>
            </a:pPr>
            <a:r>
              <a:rPr lang="en-US" dirty="0">
                <a:hlinkClick r:id="rId8"/>
              </a:rPr>
              <a:t>#179</a:t>
            </a:r>
            <a:r>
              <a:rPr lang="en-US" b="0" dirty="0"/>
              <a:t> Maintain Quota Store look and feel consistent with eFront and rest of vlabs modules</a:t>
            </a:r>
            <a:r>
              <a:rPr lang="en-US" b="0" dirty="0" smtClean="0"/>
              <a:t>.</a:t>
            </a:r>
          </a:p>
          <a:p>
            <a:pPr>
              <a:buFont typeface="+mj-lt"/>
              <a:buAutoNum type="arabicPeriod"/>
            </a:pPr>
            <a:r>
              <a:rPr lang="en-US" dirty="0">
                <a:hlinkClick r:id="rId9"/>
              </a:rPr>
              <a:t>#207</a:t>
            </a:r>
            <a:r>
              <a:rPr lang="en-US" b="0" dirty="0"/>
              <a:t> Automate the process of dumping and importing the data of the </a:t>
            </a:r>
            <a:r>
              <a:rPr lang="en-US" b="0" dirty="0" smtClean="0"/>
              <a:t>DB </a:t>
            </a:r>
            <a:r>
              <a:rPr lang="en-US" b="0" dirty="0"/>
              <a:t>for the Quota Store module</a:t>
            </a:r>
            <a:r>
              <a:rPr lang="en-US" b="0" dirty="0" smtClean="0"/>
              <a:t>.</a:t>
            </a:r>
            <a:endParaRPr lang="en-US" b="0" dirty="0"/>
          </a:p>
          <a:p>
            <a:pPr>
              <a:buFont typeface="+mj-lt"/>
              <a:buAutoNum type="arabicPeriod"/>
            </a:pPr>
            <a:r>
              <a:rPr lang="en-US" dirty="0">
                <a:hlinkClick r:id="rId10"/>
              </a:rPr>
              <a:t>#206</a:t>
            </a:r>
            <a:r>
              <a:rPr lang="en-US" b="0" dirty="0"/>
              <a:t> Implement DB referential constraints for Quota Store tables.</a:t>
            </a:r>
          </a:p>
          <a:p>
            <a:pPr>
              <a:buFont typeface="+mj-lt"/>
              <a:buAutoNum type="arabicPeriod"/>
            </a:pPr>
            <a:r>
              <a:rPr lang="en-US" dirty="0">
                <a:hlinkClick r:id="rId11"/>
              </a:rPr>
              <a:t>#218</a:t>
            </a:r>
            <a:r>
              <a:rPr lang="en-US" b="0" dirty="0"/>
              <a:t> Create tab with database management functionality on Quota Store.</a:t>
            </a:r>
          </a:p>
          <a:p>
            <a:pPr>
              <a:buFont typeface="+mj-lt"/>
              <a:buAutoNum type="arabicPeriod"/>
            </a:pPr>
            <a:endParaRPr lang="en-US" dirty="0"/>
          </a:p>
        </p:txBody>
      </p:sp>
    </p:spTree>
    <p:extLst>
      <p:ext uri="{BB962C8B-B14F-4D97-AF65-F5344CB8AC3E}">
        <p14:creationId xmlns:p14="http://schemas.microsoft.com/office/powerpoint/2010/main" val="106636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0658390"/>
              </p:ext>
            </p:extLst>
          </p:nvPr>
        </p:nvGraphicFramePr>
        <p:xfrm>
          <a:off x="954007" y="962693"/>
          <a:ext cx="6962441" cy="1892808"/>
        </p:xfrm>
        <a:graphic>
          <a:graphicData uri="http://schemas.openxmlformats.org/drawingml/2006/table">
            <a:tbl>
              <a:tblPr firstRow="1" firstCol="1" bandRow="1">
                <a:tableStyleId>{F5AB1C69-6EDB-4FF4-983F-18BD219EF322}</a:tableStyleId>
              </a:tblPr>
              <a:tblGrid>
                <a:gridCol w="1387253"/>
                <a:gridCol w="5575188"/>
              </a:tblGrid>
              <a:tr h="193085">
                <a:tc>
                  <a:txBody>
                    <a:bodyPr/>
                    <a:lstStyle/>
                    <a:p>
                      <a:pPr marL="0" marR="0">
                        <a:lnSpc>
                          <a:spcPct val="115000"/>
                        </a:lnSpc>
                        <a:spcBef>
                          <a:spcPts val="0"/>
                        </a:spcBef>
                        <a:spcAft>
                          <a:spcPts val="0"/>
                        </a:spcAft>
                        <a:tabLst>
                          <a:tab pos="450215" algn="l"/>
                        </a:tabLst>
                      </a:pPr>
                      <a:r>
                        <a:rPr lang="en-US" sz="1200" dirty="0">
                          <a:effectLst/>
                        </a:rPr>
                        <a:t>Use Case 1</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dirty="0">
                        <a:effectLst/>
                        <a:latin typeface="Liberation Serif"/>
                        <a:ea typeface="WenQuanYi Micro Hei"/>
                        <a:cs typeface="Lohit Hindi"/>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List Orders </a:t>
                      </a:r>
                      <a:endParaRPr lang="en-US" sz="1200" b="1" dirty="0">
                        <a:effectLst/>
                        <a:latin typeface="Liberation Serif"/>
                        <a:ea typeface="WenQuanYi Micro Hei"/>
                        <a:cs typeface="Lohit Hindi"/>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a:t>
                      </a:r>
                      <a:endParaRPr lang="en-US" sz="1200" dirty="0">
                        <a:effectLst/>
                        <a:latin typeface="Liberation Serif"/>
                        <a:ea typeface="WenQuanYi Micro Hei"/>
                        <a:cs typeface="Lohit Hindi"/>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logged in to eFront and clicked on the Quota Store Module.</a:t>
                      </a:r>
                      <a:endParaRPr lang="en-US" sz="1200" dirty="0">
                        <a:effectLst/>
                        <a:latin typeface="Liberation Serif"/>
                        <a:ea typeface="WenQuanYi Micro Hei"/>
                        <a:cs typeface="Lohit Hindi"/>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is able to see the list of orders.</a:t>
                      </a:r>
                      <a:endParaRPr lang="en-US" sz="1200" dirty="0">
                        <a:effectLst/>
                        <a:latin typeface="Liberation Serif"/>
                        <a:ea typeface="WenQuanYi Micro Hei"/>
                        <a:cs typeface="Lohit Hindi"/>
                      </a:endParaRPr>
                    </a:p>
                  </a:txBody>
                  <a:tcPr marL="68580" marR="68580" marT="0" marB="0"/>
                </a:tc>
              </a:tr>
              <a:tr h="403862">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on“Orders Manager” tab.  </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is able to see the list of orders.</a:t>
                      </a:r>
                      <a:endParaRPr lang="en-US" sz="1200" dirty="0">
                        <a:effectLst/>
                        <a:latin typeface="Liberation Serif"/>
                        <a:ea typeface="WenQuanYi Micro Hei"/>
                        <a:cs typeface="Mangal"/>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clicks on Home or simply logs out of eFront.</a:t>
                      </a:r>
                      <a:endParaRPr lang="en-US" sz="1200" dirty="0">
                        <a:effectLst/>
                        <a:latin typeface="Liberation Serif"/>
                        <a:ea typeface="WenQuanYi Micro Hei"/>
                        <a:cs typeface="Lohit Hindi"/>
                      </a:endParaRPr>
                    </a:p>
                  </a:txBody>
                  <a:tcPr marL="68580" marR="68580" marT="0" marB="0"/>
                </a:tc>
              </a:tr>
              <a:tr h="193085">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No tabs are displayed.</a:t>
                      </a:r>
                      <a:endParaRPr lang="en-US" sz="1200" dirty="0">
                        <a:effectLst/>
                        <a:latin typeface="Liberation Serif"/>
                        <a:ea typeface="WenQuanYi Micro Hei"/>
                        <a:cs typeface="Lohit Hindi"/>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62238788"/>
              </p:ext>
            </p:extLst>
          </p:nvPr>
        </p:nvGraphicFramePr>
        <p:xfrm>
          <a:off x="954007" y="3016246"/>
          <a:ext cx="6962441" cy="2944368"/>
        </p:xfrm>
        <a:graphic>
          <a:graphicData uri="http://schemas.openxmlformats.org/drawingml/2006/table">
            <a:tbl>
              <a:tblPr firstRow="1" firstCol="1" bandRow="1">
                <a:tableStyleId>{F5AB1C69-6EDB-4FF4-983F-18BD219EF322}</a:tableStyleId>
              </a:tblPr>
              <a:tblGrid>
                <a:gridCol w="1387253"/>
                <a:gridCol w="5575188"/>
              </a:tblGrid>
              <a:tr h="0">
                <a:tc>
                  <a:txBody>
                    <a:bodyPr/>
                    <a:lstStyle/>
                    <a:p>
                      <a:pPr marL="0" marR="0">
                        <a:lnSpc>
                          <a:spcPct val="115000"/>
                        </a:lnSpc>
                        <a:spcBef>
                          <a:spcPts val="0"/>
                        </a:spcBef>
                        <a:spcAft>
                          <a:spcPts val="0"/>
                        </a:spcAft>
                        <a:tabLst>
                          <a:tab pos="450215" algn="l"/>
                        </a:tabLst>
                      </a:pPr>
                      <a:r>
                        <a:rPr lang="en-US" sz="1200" dirty="0">
                          <a:effectLst/>
                        </a:rPr>
                        <a:t>Use Case 2</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Display order details. </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logged in to eFront and clicked on the Quota Store Module.</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is able to see the order detail.</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on“Orders Manager” tab.  </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selects a particular table row and row slides down.</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 “details” button.</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 row returned.</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Row slides down and displays the order detail.</a:t>
                      </a:r>
                      <a:endParaRPr lang="en-US" sz="1200" dirty="0">
                        <a:effectLst/>
                        <a:latin typeface="Liberation Serif"/>
                        <a:ea typeface="WenQuanYi Micro Hei"/>
                        <a:cs typeface="Mangal"/>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clicks on “Back to Orders Manager”, “Home” or simply logs out of eFront.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PHP un formatted error.  This usually indicates that the connection to the soap service was unsuccessful.</a:t>
                      </a:r>
                      <a:endParaRPr lang="en-US" sz="1200" dirty="0">
                        <a:effectLst/>
                        <a:latin typeface="Liberation Serif"/>
                        <a:ea typeface="WenQuanYi Micro Hei"/>
                        <a:cs typeface="Lohit Hindi"/>
                      </a:endParaRPr>
                    </a:p>
                  </a:txBody>
                  <a:tcPr marL="68580" marR="68580" marT="0" marB="0"/>
                </a:tc>
              </a:tr>
            </a:tbl>
          </a:graphicData>
        </a:graphic>
      </p:graphicFrame>
    </p:spTree>
    <p:extLst>
      <p:ext uri="{BB962C8B-B14F-4D97-AF65-F5344CB8AC3E}">
        <p14:creationId xmlns:p14="http://schemas.microsoft.com/office/powerpoint/2010/main" val="1941610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1653487"/>
              </p:ext>
            </p:extLst>
          </p:nvPr>
        </p:nvGraphicFramePr>
        <p:xfrm>
          <a:off x="951978" y="977030"/>
          <a:ext cx="6964885" cy="2313432"/>
        </p:xfrm>
        <a:graphic>
          <a:graphicData uri="http://schemas.openxmlformats.org/drawingml/2006/table">
            <a:tbl>
              <a:tblPr firstRow="1" firstCol="1" bandRow="1">
                <a:tableStyleId>{F5AB1C69-6EDB-4FF4-983F-18BD219EF322}</a:tableStyleId>
              </a:tblPr>
              <a:tblGrid>
                <a:gridCol w="1387741"/>
                <a:gridCol w="5577144"/>
              </a:tblGrid>
              <a:tr h="0">
                <a:tc>
                  <a:txBody>
                    <a:bodyPr/>
                    <a:lstStyle/>
                    <a:p>
                      <a:pPr marL="0" marR="0">
                        <a:lnSpc>
                          <a:spcPct val="115000"/>
                        </a:lnSpc>
                        <a:spcBef>
                          <a:spcPts val="0"/>
                        </a:spcBef>
                        <a:spcAft>
                          <a:spcPts val="0"/>
                        </a:spcAft>
                        <a:tabLst>
                          <a:tab pos="450215" algn="l"/>
                        </a:tabLst>
                      </a:pPr>
                      <a:r>
                        <a:rPr lang="en-US" sz="1200" dirty="0">
                          <a:effectLst/>
                        </a:rPr>
                        <a:t>Use Case 3</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Cancel Order</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logged in to eFront and clicked on the Quota Store Module.</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gets a msg indicating order was canceled.</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on“Orders Manager” tab.  </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is able to see the list of orders.</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selects a particular row and row slides down.</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“cancel” button”.</a:t>
                      </a:r>
                      <a:endParaRPr lang="en-US" sz="1200" dirty="0">
                        <a:effectLst/>
                        <a:latin typeface="Liberation Serif"/>
                        <a:ea typeface="WenQuanYi Micro Hei"/>
                        <a:cs typeface="Mangal"/>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clicks on Home or simply logs out of eFront.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No tabs are displayed.  Cancel action is unsuccessful due to network problems.</a:t>
                      </a:r>
                      <a:endParaRPr lang="en-US" sz="1200" dirty="0">
                        <a:effectLst/>
                        <a:latin typeface="Liberation Serif"/>
                        <a:ea typeface="WenQuanYi Micro Hei"/>
                        <a:cs typeface="Lohit Hindi"/>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21756049"/>
              </p:ext>
            </p:extLst>
          </p:nvPr>
        </p:nvGraphicFramePr>
        <p:xfrm>
          <a:off x="939452" y="3464049"/>
          <a:ext cx="6976998" cy="2944368"/>
        </p:xfrm>
        <a:graphic>
          <a:graphicData uri="http://schemas.openxmlformats.org/drawingml/2006/table">
            <a:tbl>
              <a:tblPr firstRow="1" firstCol="1" bandRow="1">
                <a:tableStyleId>{F5AB1C69-6EDB-4FF4-983F-18BD219EF322}</a:tableStyleId>
              </a:tblPr>
              <a:tblGrid>
                <a:gridCol w="1390154"/>
                <a:gridCol w="5586844"/>
              </a:tblGrid>
              <a:tr h="0">
                <a:tc>
                  <a:txBody>
                    <a:bodyPr/>
                    <a:lstStyle/>
                    <a:p>
                      <a:pPr marL="0" marR="0">
                        <a:lnSpc>
                          <a:spcPct val="115000"/>
                        </a:lnSpc>
                        <a:spcBef>
                          <a:spcPts val="0"/>
                        </a:spcBef>
                        <a:spcAft>
                          <a:spcPts val="0"/>
                        </a:spcAft>
                        <a:tabLst>
                          <a:tab pos="450215" algn="l"/>
                        </a:tabLst>
                      </a:pPr>
                      <a:r>
                        <a:rPr lang="en-US" sz="1200" dirty="0">
                          <a:effectLst/>
                        </a:rPr>
                        <a:t>Use Case 4</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Approve </a:t>
                      </a:r>
                      <a:r>
                        <a:rPr lang="en-US" sz="1200" dirty="0">
                          <a:effectLst/>
                        </a:rPr>
                        <a:t>Order</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logged in to eFront and clicked on the Quota Store Module.</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gets a msg indicating order was approved and order status changes to “Fulfillment State”, “Approved”.</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on“Orders Manager” tab.  </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is able to see the list of orders.</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selects a particular row which has “Fulfillment State” in “Pending Approval”status.  Row slides down.</a:t>
                      </a:r>
                    </a:p>
                    <a:p>
                      <a:pPr marL="342900" marR="0" lvl="0" indent="-342900">
                        <a:lnSpc>
                          <a:spcPct val="115000"/>
                        </a:lnSpc>
                        <a:spcBef>
                          <a:spcPts val="0"/>
                        </a:spcBef>
                        <a:spcAft>
                          <a:spcPts val="0"/>
                        </a:spcAft>
                        <a:buFont typeface="+mj-lt"/>
                        <a:buAutoNum type="arabicPeriod"/>
                        <a:tabLst>
                          <a:tab pos="450215" algn="l"/>
                        </a:tabLst>
                      </a:pPr>
                      <a:r>
                        <a:rPr lang="en-US" sz="1200" dirty="0">
                          <a:effectLst/>
                        </a:rPr>
                        <a:t>Administrator clicks “Approve” button”.</a:t>
                      </a:r>
                      <a:endParaRPr lang="en-US" sz="1200" dirty="0">
                        <a:effectLst/>
                        <a:latin typeface="Liberation Serif"/>
                        <a:ea typeface="WenQuanYi Micro Hei"/>
                        <a:cs typeface="Mangal"/>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Administrator clicks on Home or simply logs out of eFront.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No tabs are displayed.  Approve action is unsuccessful due to network </a:t>
                      </a:r>
                    </a:p>
                    <a:p>
                      <a:pPr marL="0" marR="0">
                        <a:lnSpc>
                          <a:spcPct val="115000"/>
                        </a:lnSpc>
                        <a:spcBef>
                          <a:spcPts val="0"/>
                        </a:spcBef>
                        <a:spcAft>
                          <a:spcPts val="0"/>
                        </a:spcAft>
                        <a:tabLst>
                          <a:tab pos="450215" algn="l"/>
                        </a:tabLst>
                      </a:pPr>
                      <a:r>
                        <a:rPr lang="en-US" sz="1200" dirty="0">
                          <a:effectLst/>
                        </a:rPr>
                        <a:t>problems.</a:t>
                      </a:r>
                      <a:endParaRPr lang="en-US" sz="1200" dirty="0">
                        <a:effectLst/>
                        <a:latin typeface="Liberation Serif"/>
                        <a:ea typeface="WenQuanYi Micro Hei"/>
                        <a:cs typeface="Lohit Hindi"/>
                      </a:endParaRPr>
                    </a:p>
                  </a:txBody>
                  <a:tcPr marL="68580" marR="68580" marT="0" marB="0"/>
                </a:tc>
              </a:tr>
            </a:tbl>
          </a:graphicData>
        </a:graphic>
      </p:graphicFrame>
    </p:spTree>
    <p:extLst>
      <p:ext uri="{BB962C8B-B14F-4D97-AF65-F5344CB8AC3E}">
        <p14:creationId xmlns:p14="http://schemas.microsoft.com/office/powerpoint/2010/main" val="2593771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USECASE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7623515"/>
              </p:ext>
            </p:extLst>
          </p:nvPr>
        </p:nvGraphicFramePr>
        <p:xfrm>
          <a:off x="951978" y="977030"/>
          <a:ext cx="6964885" cy="2295779"/>
        </p:xfrm>
        <a:graphic>
          <a:graphicData uri="http://schemas.openxmlformats.org/drawingml/2006/table">
            <a:tbl>
              <a:tblPr firstRow="1" firstCol="1" bandRow="1">
                <a:tableStyleId>{F5AB1C69-6EDB-4FF4-983F-18BD219EF322}</a:tableStyleId>
              </a:tblPr>
              <a:tblGrid>
                <a:gridCol w="1387741"/>
                <a:gridCol w="5577144"/>
              </a:tblGrid>
              <a:tr h="0">
                <a:tc>
                  <a:txBody>
                    <a:bodyPr/>
                    <a:lstStyle/>
                    <a:p>
                      <a:pPr marL="0" marR="0">
                        <a:lnSpc>
                          <a:spcPct val="115000"/>
                        </a:lnSpc>
                        <a:spcBef>
                          <a:spcPts val="0"/>
                        </a:spcBef>
                        <a:spcAft>
                          <a:spcPts val="0"/>
                        </a:spcAft>
                        <a:tabLst>
                          <a:tab pos="450215" algn="l"/>
                        </a:tabLst>
                      </a:pPr>
                      <a:r>
                        <a:rPr lang="en-US" sz="1200" dirty="0">
                          <a:effectLst/>
                        </a:rPr>
                        <a:t>Use Case </a:t>
                      </a:r>
                      <a:r>
                        <a:rPr lang="en-US" sz="1200" dirty="0" smtClean="0">
                          <a:effectLst/>
                        </a:rPr>
                        <a:t>5</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b="0" dirty="0" smtClean="0">
                          <a:effectLst/>
                          <a:latin typeface="+mn-lt"/>
                          <a:ea typeface="+mn-ea"/>
                          <a:cs typeface="+mn-cs"/>
                        </a:rPr>
                        <a:t>Add</a:t>
                      </a:r>
                      <a:r>
                        <a:rPr lang="en-US" sz="1200" b="0" baseline="0" dirty="0" smtClean="0">
                          <a:effectLst/>
                          <a:latin typeface="+mn-lt"/>
                          <a:ea typeface="+mn-ea"/>
                          <a:cs typeface="+mn-cs"/>
                        </a:rPr>
                        <a:t> item to cart</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logged in to eFront and clicked on </a:t>
                      </a:r>
                      <a:r>
                        <a:rPr lang="en-US" sz="1200" dirty="0" smtClean="0">
                          <a:effectLst/>
                        </a:rPr>
                        <a:t>Quota</a:t>
                      </a:r>
                      <a:r>
                        <a:rPr lang="en-US" sz="1200" baseline="0" dirty="0" smtClean="0">
                          <a:effectLst/>
                        </a:rPr>
                        <a:t> </a:t>
                      </a:r>
                      <a:r>
                        <a:rPr lang="en-US" sz="1200" dirty="0" smtClean="0">
                          <a:effectLst/>
                        </a:rPr>
                        <a:t>Store </a:t>
                      </a:r>
                      <a:r>
                        <a:rPr lang="en-US" sz="1200" dirty="0">
                          <a:effectLst/>
                        </a:rPr>
                        <a:t>Module.</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gets a msg indicating </a:t>
                      </a:r>
                      <a:r>
                        <a:rPr lang="en-US" sz="1200" dirty="0" smtClean="0">
                          <a:effectLst/>
                        </a:rPr>
                        <a:t>item was added to the cart.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a:t>
                      </a:r>
                      <a:r>
                        <a:rPr lang="en-US" sz="1200" dirty="0">
                          <a:effectLst/>
                        </a:rPr>
                        <a:t>clicks </a:t>
                      </a:r>
                      <a:r>
                        <a:rPr lang="en-US" sz="1200" dirty="0" err="1" smtClean="0">
                          <a:effectLst/>
                        </a:rPr>
                        <a:t>on“Store</a:t>
                      </a:r>
                      <a:r>
                        <a:rPr lang="en-US" sz="1200" dirty="0" smtClean="0">
                          <a:effectLst/>
                        </a:rPr>
                        <a:t>” </a:t>
                      </a:r>
                      <a:r>
                        <a:rPr lang="en-US" sz="1200" dirty="0">
                          <a:effectLst/>
                        </a:rPr>
                        <a:t>tab.  </a:t>
                      </a: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a:t>
                      </a:r>
                      <a:r>
                        <a:rPr lang="en-US" sz="1200" dirty="0">
                          <a:effectLst/>
                        </a:rPr>
                        <a:t>is able to see the list of </a:t>
                      </a:r>
                      <a:r>
                        <a:rPr lang="en-US" sz="1200" dirty="0" smtClean="0">
                          <a:effectLst/>
                        </a:rPr>
                        <a:t>items</a:t>
                      </a:r>
                      <a:r>
                        <a:rPr lang="en-US" sz="1200" baseline="0" dirty="0" smtClean="0">
                          <a:effectLst/>
                        </a:rPr>
                        <a:t> available</a:t>
                      </a:r>
                      <a:r>
                        <a:rPr lang="en-US" sz="1200" dirty="0" smtClean="0">
                          <a:effectLst/>
                        </a:rPr>
                        <a:t>.</a:t>
                      </a:r>
                      <a:endParaRPr lang="en-US" sz="1200" dirty="0">
                        <a:effectLst/>
                      </a:endParaRP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clicks on “Add to Cart” on the row</a:t>
                      </a:r>
                      <a:r>
                        <a:rPr lang="en-US" sz="1200" baseline="0" dirty="0" smtClean="0">
                          <a:effectLst/>
                        </a:rPr>
                        <a:t> item desired</a:t>
                      </a:r>
                      <a:r>
                        <a:rPr lang="en-US" sz="1200" dirty="0" smtClean="0">
                          <a:effectLst/>
                        </a:rPr>
                        <a:t>.</a:t>
                      </a:r>
                      <a:endParaRPr lang="en-US" sz="1200" dirty="0">
                        <a:effectLst/>
                      </a:endParaRP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receives a </a:t>
                      </a:r>
                      <a:r>
                        <a:rPr lang="en-US" sz="1200" dirty="0" err="1" smtClean="0">
                          <a:effectLst/>
                        </a:rPr>
                        <a:t>msg</a:t>
                      </a:r>
                      <a:r>
                        <a:rPr lang="en-US" sz="1200" dirty="0" smtClean="0">
                          <a:effectLst/>
                        </a:rPr>
                        <a:t> “Item  added</a:t>
                      </a:r>
                      <a:r>
                        <a:rPr lang="en-US" sz="1200" baseline="0" dirty="0" smtClean="0">
                          <a:effectLst/>
                        </a:rPr>
                        <a:t> to cart”</a:t>
                      </a:r>
                      <a:r>
                        <a:rPr lang="en-US" sz="1200" dirty="0" smtClean="0">
                          <a:effectLst/>
                        </a:rPr>
                        <a:t>.</a:t>
                      </a:r>
                      <a:endParaRPr lang="en-US" sz="1200" dirty="0">
                        <a:effectLst/>
                        <a:latin typeface="Liberation Serif"/>
                        <a:ea typeface="WenQuanYi Micro Hei"/>
                        <a:cs typeface="Mangal"/>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clicks on Home or simply logs out of eFront.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No tabs are displayed.  </a:t>
                      </a:r>
                      <a:r>
                        <a:rPr lang="en-US" sz="1200" dirty="0" smtClean="0">
                          <a:effectLst/>
                        </a:rPr>
                        <a:t>Add Item action </a:t>
                      </a:r>
                      <a:r>
                        <a:rPr lang="en-US" sz="1200" dirty="0">
                          <a:effectLst/>
                        </a:rPr>
                        <a:t>is unsuccessful due to network problems.</a:t>
                      </a:r>
                      <a:endParaRPr lang="en-US" sz="1200" dirty="0">
                        <a:effectLst/>
                        <a:latin typeface="Liberation Serif"/>
                        <a:ea typeface="WenQuanYi Micro Hei"/>
                        <a:cs typeface="Lohit Hindi"/>
                      </a:endParaRPr>
                    </a:p>
                  </a:txBody>
                  <a:tcPr marL="68580" marR="68580" marT="0" marB="0"/>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55978903"/>
              </p:ext>
            </p:extLst>
          </p:nvPr>
        </p:nvGraphicFramePr>
        <p:xfrm>
          <a:off x="951978" y="3442862"/>
          <a:ext cx="6964885" cy="2889504"/>
        </p:xfrm>
        <a:graphic>
          <a:graphicData uri="http://schemas.openxmlformats.org/drawingml/2006/table">
            <a:tbl>
              <a:tblPr firstRow="1" firstCol="1" bandRow="1">
                <a:tableStyleId>{F5AB1C69-6EDB-4FF4-983F-18BD219EF322}</a:tableStyleId>
              </a:tblPr>
              <a:tblGrid>
                <a:gridCol w="1387741"/>
                <a:gridCol w="5577144"/>
              </a:tblGrid>
              <a:tr h="0">
                <a:tc>
                  <a:txBody>
                    <a:bodyPr/>
                    <a:lstStyle/>
                    <a:p>
                      <a:pPr marL="0" marR="0">
                        <a:lnSpc>
                          <a:spcPct val="115000"/>
                        </a:lnSpc>
                        <a:spcBef>
                          <a:spcPts val="0"/>
                        </a:spcBef>
                        <a:spcAft>
                          <a:spcPts val="0"/>
                        </a:spcAft>
                        <a:tabLst>
                          <a:tab pos="450215" algn="l"/>
                        </a:tabLst>
                      </a:pPr>
                      <a:r>
                        <a:rPr lang="en-US" sz="1200" dirty="0">
                          <a:effectLst/>
                        </a:rPr>
                        <a:t>Use Case </a:t>
                      </a:r>
                      <a:r>
                        <a:rPr lang="en-US" sz="1200" dirty="0" smtClean="0">
                          <a:effectLst/>
                        </a:rPr>
                        <a:t>6</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 </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Name:</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b="0" dirty="0" smtClean="0">
                          <a:effectLst/>
                          <a:latin typeface="+mn-lt"/>
                          <a:ea typeface="+mn-ea"/>
                          <a:cs typeface="+mn-cs"/>
                        </a:rPr>
                        <a:t>Checkout Item</a:t>
                      </a:r>
                      <a:endParaRPr lang="en-US" sz="1200" b="1"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Actor:</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Pre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logged in to eFront and clicked on </a:t>
                      </a:r>
                      <a:r>
                        <a:rPr lang="en-US" sz="1200" dirty="0" smtClean="0">
                          <a:effectLst/>
                        </a:rPr>
                        <a:t>Quota</a:t>
                      </a:r>
                      <a:r>
                        <a:rPr lang="en-US" sz="1200" baseline="0" dirty="0" smtClean="0">
                          <a:effectLst/>
                        </a:rPr>
                        <a:t> </a:t>
                      </a:r>
                      <a:r>
                        <a:rPr lang="en-US" sz="1200" dirty="0" smtClean="0">
                          <a:effectLst/>
                        </a:rPr>
                        <a:t>Store </a:t>
                      </a:r>
                      <a:r>
                        <a:rPr lang="en-US" sz="1200" dirty="0">
                          <a:effectLst/>
                        </a:rPr>
                        <a:t>Module.</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Post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gets a </a:t>
                      </a:r>
                      <a:r>
                        <a:rPr lang="en-US" sz="1200" dirty="0" err="1" smtClean="0">
                          <a:effectLst/>
                        </a:rPr>
                        <a:t>msg</a:t>
                      </a:r>
                      <a:r>
                        <a:rPr lang="en-US" sz="1200" dirty="0" smtClean="0">
                          <a:effectLst/>
                        </a:rPr>
                        <a:t> saying he/she</a:t>
                      </a:r>
                      <a:r>
                        <a:rPr lang="en-US" sz="1200" baseline="0" dirty="0" smtClean="0">
                          <a:effectLst/>
                        </a:rPr>
                        <a:t> will get an email with further details.</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Success Scenario:</a:t>
                      </a:r>
                      <a:endParaRPr lang="en-US" sz="1200" dirty="0">
                        <a:effectLst/>
                        <a:latin typeface="Liberation Serif"/>
                        <a:ea typeface="WenQuanYi Micro Hei"/>
                        <a:cs typeface="Lohit Hindi"/>
                      </a:endParaRPr>
                    </a:p>
                  </a:txBody>
                  <a:tcPr marL="68580" marR="68580" marT="0" marB="0"/>
                </a:tc>
                <a:tc>
                  <a:txBody>
                    <a:bodyPr/>
                    <a:lstStyle/>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a:t>
                      </a:r>
                      <a:r>
                        <a:rPr lang="en-US" sz="1200" dirty="0">
                          <a:effectLst/>
                        </a:rPr>
                        <a:t>clicks </a:t>
                      </a:r>
                      <a:r>
                        <a:rPr lang="en-US" sz="1200" dirty="0" err="1" smtClean="0">
                          <a:effectLst/>
                        </a:rPr>
                        <a:t>on“Cart</a:t>
                      </a:r>
                      <a:r>
                        <a:rPr lang="en-US" sz="1200" dirty="0" smtClean="0">
                          <a:effectLst/>
                        </a:rPr>
                        <a:t>” </a:t>
                      </a:r>
                      <a:r>
                        <a:rPr lang="en-US" sz="1200" dirty="0">
                          <a:effectLst/>
                        </a:rPr>
                        <a:t>tab.  </a:t>
                      </a: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a:t>
                      </a:r>
                      <a:r>
                        <a:rPr lang="en-US" sz="1200" dirty="0">
                          <a:effectLst/>
                        </a:rPr>
                        <a:t>is able to see the list of </a:t>
                      </a:r>
                      <a:r>
                        <a:rPr lang="en-US" sz="1200" dirty="0" smtClean="0">
                          <a:effectLst/>
                        </a:rPr>
                        <a:t>items</a:t>
                      </a:r>
                      <a:r>
                        <a:rPr lang="en-US" sz="1200" baseline="0" dirty="0" smtClean="0">
                          <a:effectLst/>
                        </a:rPr>
                        <a:t> available</a:t>
                      </a:r>
                      <a:r>
                        <a:rPr lang="en-US" sz="1200" dirty="0" smtClean="0">
                          <a:effectLst/>
                        </a:rPr>
                        <a:t>.</a:t>
                      </a:r>
                      <a:endParaRPr lang="en-US" sz="1200" dirty="0">
                        <a:effectLst/>
                      </a:endParaRP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clicks “Checkout”.</a:t>
                      </a:r>
                      <a:endParaRPr lang="en-US" sz="1200" dirty="0">
                        <a:effectLst/>
                      </a:endParaRP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rPr>
                        <a:t>Student sees </a:t>
                      </a:r>
                      <a:r>
                        <a:rPr lang="en-US" sz="1200" baseline="0" dirty="0" smtClean="0">
                          <a:effectLst/>
                        </a:rPr>
                        <a:t>a description field to enter a description</a:t>
                      </a:r>
                      <a:r>
                        <a:rPr lang="en-US" sz="1200" dirty="0" smtClean="0">
                          <a:effectLst/>
                        </a:rPr>
                        <a:t>.</a:t>
                      </a:r>
                    </a:p>
                    <a:p>
                      <a:pPr marL="342900" marR="0" lvl="0" indent="-342900">
                        <a:lnSpc>
                          <a:spcPct val="115000"/>
                        </a:lnSpc>
                        <a:spcBef>
                          <a:spcPts val="0"/>
                        </a:spcBef>
                        <a:spcAft>
                          <a:spcPts val="0"/>
                        </a:spcAft>
                        <a:buFont typeface="+mj-lt"/>
                        <a:buAutoNum type="arabicPeriod"/>
                        <a:tabLst>
                          <a:tab pos="450215" algn="l"/>
                        </a:tabLst>
                      </a:pPr>
                      <a:r>
                        <a:rPr lang="en-US" sz="1200" dirty="0" smtClean="0">
                          <a:effectLst/>
                          <a:latin typeface="Liberation Serif"/>
                          <a:ea typeface="WenQuanYi Micro Hei"/>
                          <a:cs typeface="Mangal"/>
                        </a:rPr>
                        <a:t>Student clicks on “Place Order”.</a:t>
                      </a:r>
                    </a:p>
                    <a:p>
                      <a:r>
                        <a:rPr lang="en-US" sz="1200" dirty="0" smtClean="0">
                          <a:effectLst/>
                          <a:latin typeface="Liberation Serif"/>
                          <a:ea typeface="WenQuanYi Micro Hei"/>
                          <a:cs typeface="Mangal"/>
                        </a:rPr>
                        <a:t>Student gets</a:t>
                      </a:r>
                      <a:r>
                        <a:rPr lang="en-US" sz="1200" baseline="0" dirty="0" smtClean="0">
                          <a:effectLst/>
                          <a:latin typeface="Liberation Serif"/>
                          <a:ea typeface="WenQuanYi Micro Hei"/>
                          <a:cs typeface="Mangal"/>
                        </a:rPr>
                        <a:t> a </a:t>
                      </a:r>
                      <a:r>
                        <a:rPr lang="en-US" sz="1200" baseline="0" dirty="0" err="1" smtClean="0">
                          <a:effectLst/>
                          <a:latin typeface="Liberation Serif"/>
                          <a:ea typeface="WenQuanYi Micro Hei"/>
                          <a:cs typeface="Mangal"/>
                        </a:rPr>
                        <a:t>msg</a:t>
                      </a:r>
                      <a:r>
                        <a:rPr lang="en-US" sz="1200" baseline="0" dirty="0" smtClean="0">
                          <a:effectLst/>
                          <a:latin typeface="Liberation Serif"/>
                          <a:ea typeface="WenQuanYi Micro Hei"/>
                          <a:cs typeface="Mangal"/>
                        </a:rPr>
                        <a:t> “Thank you for “Thank your &lt;student name&gt; You will receive </a:t>
                      </a:r>
                      <a:r>
                        <a:rPr lang="en-US" sz="1200" baseline="0" dirty="0" err="1" smtClean="0">
                          <a:effectLst/>
                          <a:latin typeface="Liberation Serif"/>
                          <a:ea typeface="WenQuanYi Micro Hei"/>
                          <a:cs typeface="Mangal"/>
                        </a:rPr>
                        <a:t>ane</a:t>
                      </a:r>
                      <a:r>
                        <a:rPr lang="en-US" sz="1200" baseline="0" dirty="0" smtClean="0">
                          <a:effectLst/>
                          <a:latin typeface="Liberation Serif"/>
                          <a:ea typeface="WenQuanYi Micro Hei"/>
                          <a:cs typeface="Mangal"/>
                        </a:rPr>
                        <a:t>-mail to … with further details”.</a:t>
                      </a:r>
                      <a:endParaRPr lang="en-US" sz="1200" dirty="0">
                        <a:effectLst/>
                        <a:latin typeface="Liberation Serif"/>
                        <a:ea typeface="WenQuanYi Micro Hei"/>
                        <a:cs typeface="Mangal"/>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Exit condition:</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smtClean="0">
                          <a:effectLst/>
                        </a:rPr>
                        <a:t>Student </a:t>
                      </a:r>
                      <a:r>
                        <a:rPr lang="en-US" sz="1200" dirty="0">
                          <a:effectLst/>
                        </a:rPr>
                        <a:t>clicks on Home or simply logs out of eFront.</a:t>
                      </a:r>
                      <a:endParaRPr lang="en-US" sz="1200" dirty="0">
                        <a:effectLst/>
                        <a:latin typeface="Liberation Serif"/>
                        <a:ea typeface="WenQuanYi Micro Hei"/>
                        <a:cs typeface="Lohit Hindi"/>
                      </a:endParaRPr>
                    </a:p>
                  </a:txBody>
                  <a:tcPr marL="68580" marR="68580" marT="0" marB="0"/>
                </a:tc>
              </a:tr>
              <a:tr h="0">
                <a:tc>
                  <a:txBody>
                    <a:bodyPr/>
                    <a:lstStyle/>
                    <a:p>
                      <a:pPr marL="0" marR="0">
                        <a:lnSpc>
                          <a:spcPct val="115000"/>
                        </a:lnSpc>
                        <a:spcBef>
                          <a:spcPts val="0"/>
                        </a:spcBef>
                        <a:spcAft>
                          <a:spcPts val="0"/>
                        </a:spcAft>
                        <a:tabLst>
                          <a:tab pos="450215" algn="l"/>
                        </a:tabLst>
                      </a:pPr>
                      <a:r>
                        <a:rPr lang="en-US" sz="1200" dirty="0">
                          <a:effectLst/>
                        </a:rPr>
                        <a:t>Exceptions:</a:t>
                      </a:r>
                      <a:endParaRPr lang="en-US" sz="1200" dirty="0">
                        <a:effectLst/>
                        <a:latin typeface="Liberation Serif"/>
                        <a:ea typeface="WenQuanYi Micro Hei"/>
                        <a:cs typeface="Lohit Hindi"/>
                      </a:endParaRPr>
                    </a:p>
                  </a:txBody>
                  <a:tcPr marL="68580" marR="68580" marT="0" marB="0"/>
                </a:tc>
                <a:tc>
                  <a:txBody>
                    <a:bodyPr/>
                    <a:lstStyle/>
                    <a:p>
                      <a:pPr marL="0" marR="0">
                        <a:lnSpc>
                          <a:spcPct val="115000"/>
                        </a:lnSpc>
                        <a:spcBef>
                          <a:spcPts val="0"/>
                        </a:spcBef>
                        <a:spcAft>
                          <a:spcPts val="0"/>
                        </a:spcAft>
                        <a:tabLst>
                          <a:tab pos="450215" algn="l"/>
                        </a:tabLst>
                      </a:pPr>
                      <a:r>
                        <a:rPr lang="en-US" sz="1200" dirty="0">
                          <a:effectLst/>
                        </a:rPr>
                        <a:t>No tabs are displayed.  </a:t>
                      </a:r>
                      <a:r>
                        <a:rPr lang="en-US" sz="1200" dirty="0" smtClean="0">
                          <a:effectLst/>
                        </a:rPr>
                        <a:t>Add Item action </a:t>
                      </a:r>
                      <a:r>
                        <a:rPr lang="en-US" sz="1200" dirty="0">
                          <a:effectLst/>
                        </a:rPr>
                        <a:t>is unsuccessful due to network problems.</a:t>
                      </a:r>
                      <a:endParaRPr lang="en-US" sz="1200" dirty="0">
                        <a:effectLst/>
                        <a:latin typeface="Liberation Serif"/>
                        <a:ea typeface="WenQuanYi Micro Hei"/>
                        <a:cs typeface="Lohit Hindi"/>
                      </a:endParaRPr>
                    </a:p>
                  </a:txBody>
                  <a:tcPr marL="68580" marR="68580" marT="0" marB="0"/>
                </a:tc>
              </a:tr>
            </a:tbl>
          </a:graphicData>
        </a:graphic>
      </p:graphicFrame>
    </p:spTree>
    <p:extLst>
      <p:ext uri="{BB962C8B-B14F-4D97-AF65-F5344CB8AC3E}">
        <p14:creationId xmlns:p14="http://schemas.microsoft.com/office/powerpoint/2010/main" val="3833678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944" y="1202498"/>
            <a:ext cx="5336018" cy="525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15071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0</TotalTime>
  <Words>1128</Words>
  <Application>Microsoft Office PowerPoint</Application>
  <PresentationFormat>On-screen Show (4:3)</PresentationFormat>
  <Paragraphs>211</Paragraphs>
  <Slides>26</Slides>
  <Notes>1</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Angles</vt:lpstr>
      <vt:lpstr>Virtual Labs 3.0</vt:lpstr>
      <vt:lpstr>PROBLEM Definition</vt:lpstr>
      <vt:lpstr>Project Management</vt:lpstr>
      <vt:lpstr>Requirements</vt:lpstr>
      <vt:lpstr>Virtual Labs – implemented stories</vt:lpstr>
      <vt:lpstr>USE CASEs</vt:lpstr>
      <vt:lpstr>Use cases</vt:lpstr>
      <vt:lpstr>USECASE</vt:lpstr>
      <vt:lpstr>USE CASE DIAGRAM</vt:lpstr>
      <vt:lpstr>Sequence diagram</vt:lpstr>
      <vt:lpstr>Sequence diagram</vt:lpstr>
      <vt:lpstr>PowerPoint Presentation</vt:lpstr>
      <vt:lpstr>System design</vt:lpstr>
      <vt:lpstr>System decomposition</vt:lpstr>
      <vt:lpstr>System deployment</vt:lpstr>
      <vt:lpstr>Persistent data</vt:lpstr>
      <vt:lpstr>Security / privacy</vt:lpstr>
      <vt:lpstr>Detailed design</vt:lpstr>
      <vt:lpstr>Minimal class diagram</vt:lpstr>
      <vt:lpstr>State machine</vt:lpstr>
      <vt:lpstr>State machine</vt:lpstr>
      <vt:lpstr>Main algorithm</vt:lpstr>
      <vt:lpstr>verification</vt:lpstr>
      <vt:lpstr>testing</vt:lpstr>
      <vt:lpstr>demo</vt:lpstr>
      <vt:lpstr>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Labs 7.0</dc:title>
  <dc:creator>Crystal Rivera</dc:creator>
  <cp:lastModifiedBy>Johann Henao</cp:lastModifiedBy>
  <cp:revision>88</cp:revision>
  <dcterms:created xsi:type="dcterms:W3CDTF">2015-07-27T18:09:41Z</dcterms:created>
  <dcterms:modified xsi:type="dcterms:W3CDTF">2015-08-02T08:26:44Z</dcterms:modified>
</cp:coreProperties>
</file>